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84" r:id="rId2"/>
  </p:sldMasterIdLst>
  <p:notesMasterIdLst>
    <p:notesMasterId r:id="rId46"/>
  </p:notesMasterIdLst>
  <p:sldIdLst>
    <p:sldId id="327" r:id="rId3"/>
    <p:sldId id="280" r:id="rId4"/>
    <p:sldId id="281" r:id="rId5"/>
    <p:sldId id="282" r:id="rId6"/>
    <p:sldId id="283" r:id="rId7"/>
    <p:sldId id="284" r:id="rId8"/>
    <p:sldId id="285" r:id="rId9"/>
    <p:sldId id="286" r:id="rId10"/>
    <p:sldId id="287" r:id="rId11"/>
    <p:sldId id="289" r:id="rId12"/>
    <p:sldId id="288" r:id="rId13"/>
    <p:sldId id="290" r:id="rId14"/>
    <p:sldId id="291" r:id="rId15"/>
    <p:sldId id="292" r:id="rId16"/>
    <p:sldId id="293" r:id="rId17"/>
    <p:sldId id="294" r:id="rId18"/>
    <p:sldId id="295" r:id="rId19"/>
    <p:sldId id="297" r:id="rId20"/>
    <p:sldId id="298" r:id="rId21"/>
    <p:sldId id="299" r:id="rId22"/>
    <p:sldId id="300" r:id="rId23"/>
    <p:sldId id="301" r:id="rId24"/>
    <p:sldId id="302" r:id="rId25"/>
    <p:sldId id="303" r:id="rId26"/>
    <p:sldId id="296" r:id="rId27"/>
    <p:sldId id="304" r:id="rId28"/>
    <p:sldId id="305" r:id="rId29"/>
    <p:sldId id="306" r:id="rId30"/>
    <p:sldId id="307" r:id="rId31"/>
    <p:sldId id="317" r:id="rId32"/>
    <p:sldId id="334" r:id="rId33"/>
    <p:sldId id="318" r:id="rId34"/>
    <p:sldId id="258" r:id="rId35"/>
    <p:sldId id="263" r:id="rId36"/>
    <p:sldId id="308" r:id="rId37"/>
    <p:sldId id="309" r:id="rId38"/>
    <p:sldId id="310" r:id="rId39"/>
    <p:sldId id="328" r:id="rId40"/>
    <p:sldId id="329" r:id="rId41"/>
    <p:sldId id="330" r:id="rId42"/>
    <p:sldId id="331" r:id="rId43"/>
    <p:sldId id="332" r:id="rId44"/>
    <p:sldId id="333" r:id="rId45"/>
  </p:sldIdLst>
  <p:sldSz cx="13004800" cy="9753600"/>
  <p:notesSz cx="6858000" cy="9144000"/>
  <p:defaultTextStyle>
    <a:defPPr>
      <a:defRPr lang="ru-RU"/>
    </a:defPPr>
    <a:lvl1pPr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2847" indent="114282"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5694" indent="228565"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8542" indent="342847"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1390" indent="457129"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5650" algn="l" defTabSz="91426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2778" algn="l" defTabSz="91426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199909" algn="l" defTabSz="91426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039" algn="l" defTabSz="914260" rtl="0" eaLnBrk="1" latinLnBrk="0" hangingPunct="1">
      <a:defRPr sz="3600" kern="1200">
        <a:solidFill>
          <a:srgbClr val="000000"/>
        </a:solidFill>
        <a:latin typeface="Helvetica Light" charset="0"/>
        <a:ea typeface="Helvetica Light" charset="0"/>
        <a:cs typeface="Helvetica Light"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9" d="100"/>
          <a:sy n="59" d="100"/>
        </p:scale>
        <p:origin x="-1470" y="-78"/>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2050"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ru-RU" noProof="0" smtClean="0">
                <a:sym typeface="Chalkboard SE" charset="0"/>
              </a:rPr>
              <a:t>Click to edit Master text styles</a:t>
            </a:r>
          </a:p>
          <a:p>
            <a:pPr lvl="1"/>
            <a:r>
              <a:rPr lang="ru-RU" noProof="0" smtClean="0">
                <a:sym typeface="Chalkboard SE" charset="0"/>
              </a:rPr>
              <a:t>Second level</a:t>
            </a:r>
          </a:p>
          <a:p>
            <a:pPr lvl="2"/>
            <a:r>
              <a:rPr lang="ru-RU" noProof="0" smtClean="0">
                <a:sym typeface="Chalkboard SE" charset="0"/>
              </a:rPr>
              <a:t>Third level</a:t>
            </a:r>
          </a:p>
          <a:p>
            <a:pPr lvl="3"/>
            <a:r>
              <a:rPr lang="ru-RU" noProof="0" smtClean="0">
                <a:sym typeface="Chalkboard SE" charset="0"/>
              </a:rPr>
              <a:t>Fourth level</a:t>
            </a:r>
          </a:p>
          <a:p>
            <a:pPr lvl="4"/>
            <a:r>
              <a:rPr lang="ru-RU" noProof="0" smtClean="0">
                <a:sym typeface="Chalkboard SE" charset="0"/>
              </a:rPr>
              <a:t>Fifth level</a:t>
            </a:r>
          </a:p>
        </p:txBody>
      </p:sp>
    </p:spTree>
    <p:extLst>
      <p:ext uri="{BB962C8B-B14F-4D97-AF65-F5344CB8AC3E}">
        <p14:creationId xmlns:p14="http://schemas.microsoft.com/office/powerpoint/2010/main" val="4214655022"/>
      </p:ext>
    </p:extLst>
  </p:cSld>
  <p:clrMap bg1="lt1" tx1="dk1" bg2="lt2" tx2="dk2" accent1="accent1" accent2="accent2" accent3="accent3" accent4="accent4" accent5="accent5" accent6="accent6" hlink="hlink" folHlink="folHlink"/>
  <p:notesStyle>
    <a:lvl1pPr algn="l" defTabSz="457129" rtl="0" eaLnBrk="0" fontAlgn="base" hangingPunct="0">
      <a:lnSpc>
        <a:spcPts val="3500"/>
      </a:lnSpc>
      <a:spcBef>
        <a:spcPct val="0"/>
      </a:spcBef>
      <a:spcAft>
        <a:spcPct val="0"/>
      </a:spcAft>
      <a:defRPr sz="2400" kern="1200">
        <a:solidFill>
          <a:srgbClr val="572E2D"/>
        </a:solidFill>
        <a:latin typeface="Chalkboard SE" charset="0"/>
        <a:ea typeface="Chalkboard SE" charset="0"/>
        <a:cs typeface="Chalkboard SE" charset="0"/>
        <a:sym typeface="Chalkboard SE" charset="0"/>
      </a:defRPr>
    </a:lvl1pPr>
    <a:lvl2pPr marL="342847" algn="l" defTabSz="457129" rtl="0" eaLnBrk="0" fontAlgn="base" hangingPunct="0">
      <a:lnSpc>
        <a:spcPts val="3500"/>
      </a:lnSpc>
      <a:spcBef>
        <a:spcPct val="0"/>
      </a:spcBef>
      <a:spcAft>
        <a:spcPct val="0"/>
      </a:spcAft>
      <a:defRPr sz="2400" kern="1200">
        <a:solidFill>
          <a:srgbClr val="572E2D"/>
        </a:solidFill>
        <a:latin typeface="Chalkboard SE" charset="0"/>
        <a:ea typeface="Chalkboard SE" charset="0"/>
        <a:cs typeface="Chalkboard SE" charset="0"/>
        <a:sym typeface="Chalkboard SE" charset="0"/>
      </a:defRPr>
    </a:lvl2pPr>
    <a:lvl3pPr marL="685694" algn="l" defTabSz="457129" rtl="0" eaLnBrk="0" fontAlgn="base" hangingPunct="0">
      <a:lnSpc>
        <a:spcPts val="3500"/>
      </a:lnSpc>
      <a:spcBef>
        <a:spcPct val="0"/>
      </a:spcBef>
      <a:spcAft>
        <a:spcPct val="0"/>
      </a:spcAft>
      <a:defRPr sz="2400" kern="1200">
        <a:solidFill>
          <a:srgbClr val="572E2D"/>
        </a:solidFill>
        <a:latin typeface="Chalkboard SE" charset="0"/>
        <a:ea typeface="Chalkboard SE" charset="0"/>
        <a:cs typeface="Chalkboard SE" charset="0"/>
        <a:sym typeface="Chalkboard SE" charset="0"/>
      </a:defRPr>
    </a:lvl3pPr>
    <a:lvl4pPr marL="1028542" algn="l" defTabSz="457129" rtl="0" eaLnBrk="0" fontAlgn="base" hangingPunct="0">
      <a:lnSpc>
        <a:spcPts val="3500"/>
      </a:lnSpc>
      <a:spcBef>
        <a:spcPct val="0"/>
      </a:spcBef>
      <a:spcAft>
        <a:spcPct val="0"/>
      </a:spcAft>
      <a:defRPr sz="2400" kern="1200">
        <a:solidFill>
          <a:srgbClr val="572E2D"/>
        </a:solidFill>
        <a:latin typeface="Chalkboard SE" charset="0"/>
        <a:ea typeface="Chalkboard SE" charset="0"/>
        <a:cs typeface="Chalkboard SE" charset="0"/>
        <a:sym typeface="Chalkboard SE" charset="0"/>
      </a:defRPr>
    </a:lvl4pPr>
    <a:lvl5pPr marL="1371390" algn="l" defTabSz="457129" rtl="0" eaLnBrk="0" fontAlgn="base" hangingPunct="0">
      <a:lnSpc>
        <a:spcPts val="3500"/>
      </a:lnSpc>
      <a:spcBef>
        <a:spcPct val="0"/>
      </a:spcBef>
      <a:spcAft>
        <a:spcPct val="0"/>
      </a:spcAft>
      <a:defRPr sz="2400" kern="1200">
        <a:solidFill>
          <a:srgbClr val="572E2D"/>
        </a:solidFill>
        <a:latin typeface="Chalkboard SE" charset="0"/>
        <a:ea typeface="Chalkboard SE" charset="0"/>
        <a:cs typeface="Chalkboard SE" charset="0"/>
        <a:sym typeface="Chalkboard SE" charset="0"/>
      </a:defRPr>
    </a:lvl5pPr>
    <a:lvl6pPr marL="2285650" algn="l" defTabSz="914260" rtl="0" eaLnBrk="1" latinLnBrk="0" hangingPunct="1">
      <a:defRPr sz="1100" kern="1200">
        <a:solidFill>
          <a:schemeClr val="tx1"/>
        </a:solidFill>
        <a:latin typeface="+mn-lt"/>
        <a:ea typeface="+mn-ea"/>
        <a:cs typeface="+mn-cs"/>
      </a:defRPr>
    </a:lvl6pPr>
    <a:lvl7pPr marL="2742778" algn="l" defTabSz="914260" rtl="0" eaLnBrk="1" latinLnBrk="0" hangingPunct="1">
      <a:defRPr sz="1100" kern="1200">
        <a:solidFill>
          <a:schemeClr val="tx1"/>
        </a:solidFill>
        <a:latin typeface="+mn-lt"/>
        <a:ea typeface="+mn-ea"/>
        <a:cs typeface="+mn-cs"/>
      </a:defRPr>
    </a:lvl7pPr>
    <a:lvl8pPr marL="3199909" algn="l" defTabSz="914260" rtl="0" eaLnBrk="1" latinLnBrk="0" hangingPunct="1">
      <a:defRPr sz="1100" kern="1200">
        <a:solidFill>
          <a:schemeClr val="tx1"/>
        </a:solidFill>
        <a:latin typeface="+mn-lt"/>
        <a:ea typeface="+mn-ea"/>
        <a:cs typeface="+mn-cs"/>
      </a:defRPr>
    </a:lvl8pPr>
    <a:lvl9pPr marL="3657039" algn="l" defTabSz="914260" rtl="0" eaLnBrk="1" latinLnBrk="0" hangingPunct="1">
      <a:defRPr sz="1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6" y="3030540"/>
            <a:ext cx="11055350" cy="2090736"/>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9"/>
            <a:ext cx="9102726" cy="2492375"/>
          </a:xfrm>
        </p:spPr>
        <p:txBody>
          <a:bodyPr/>
          <a:lstStyle>
            <a:lvl1pPr marL="0" indent="0" algn="ctr">
              <a:buNone/>
              <a:defRPr/>
            </a:lvl1pPr>
            <a:lvl2pPr marL="457129" indent="0" algn="ctr">
              <a:buNone/>
              <a:defRPr/>
            </a:lvl2pPr>
            <a:lvl3pPr marL="914260" indent="0" algn="ctr">
              <a:buNone/>
              <a:defRPr/>
            </a:lvl3pPr>
            <a:lvl4pPr marL="1371390" indent="0" algn="ctr">
              <a:buNone/>
              <a:defRPr/>
            </a:lvl4pPr>
            <a:lvl5pPr marL="1828518" indent="0" algn="ctr">
              <a:buNone/>
              <a:defRPr/>
            </a:lvl5pPr>
            <a:lvl6pPr marL="2285650" indent="0" algn="ctr">
              <a:buNone/>
              <a:defRPr/>
            </a:lvl6pPr>
            <a:lvl7pPr marL="2742778" indent="0" algn="ctr">
              <a:buNone/>
              <a:defRPr/>
            </a:lvl7pPr>
            <a:lvl8pPr marL="3199909" indent="0" algn="ctr">
              <a:buNone/>
              <a:defRPr/>
            </a:lvl8pPr>
            <a:lvl9pPr marL="3657039" indent="0" algn="ctr">
              <a:buNone/>
              <a:defRPr/>
            </a:lvl9pPr>
          </a:lstStyle>
          <a:p>
            <a:r>
              <a:rPr lang="ru-RU" smtClean="0"/>
              <a:t>Образец подзаголовка</a:t>
            </a: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18599" y="254000"/>
            <a:ext cx="2616201" cy="822960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270004" y="254000"/>
            <a:ext cx="7696201" cy="8229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433494" y="468173"/>
            <a:ext cx="12134478" cy="8813254"/>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10" name="Скругленный прямоугольник 9"/>
          <p:cNvSpPr/>
          <p:nvPr/>
        </p:nvSpPr>
        <p:spPr>
          <a:xfrm>
            <a:off x="595337" y="617475"/>
            <a:ext cx="11814128" cy="4421632"/>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5" name="Заголовок 4"/>
          <p:cNvSpPr>
            <a:spLocks noGrp="1"/>
          </p:cNvSpPr>
          <p:nvPr>
            <p:ph type="ctrTitle"/>
          </p:nvPr>
        </p:nvSpPr>
        <p:spPr>
          <a:xfrm>
            <a:off x="1027379" y="2588737"/>
            <a:ext cx="11054080" cy="2600960"/>
          </a:xfrm>
        </p:spPr>
        <p:txBody>
          <a:bodyPr lIns="65023" rIns="65023" bIns="65023"/>
          <a:lstStyle>
            <a:lvl1pPr algn="r">
              <a:defRPr sz="64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1027379" y="5240934"/>
            <a:ext cx="11054080" cy="1300480"/>
          </a:xfrm>
        </p:spPr>
        <p:txBody>
          <a:bodyPr lIns="260092" tIns="0"/>
          <a:lstStyle>
            <a:lvl1pPr marL="52018" indent="0" algn="r">
              <a:spcBef>
                <a:spcPts val="0"/>
              </a:spcBef>
              <a:buNone/>
              <a:defRPr sz="2800">
                <a:solidFill>
                  <a:schemeClr val="bg2">
                    <a:shade val="25000"/>
                  </a:schemeClr>
                </a:solidFill>
              </a:defRPr>
            </a:lvl1pPr>
            <a:lvl2pPr marL="650230" indent="0" algn="ctr">
              <a:buNone/>
            </a:lvl2pPr>
            <a:lvl3pPr marL="1300460" indent="0" algn="ctr">
              <a:buNone/>
            </a:lvl3pPr>
            <a:lvl4pPr marL="1950690" indent="0" algn="ctr">
              <a:buNone/>
            </a:lvl4pPr>
            <a:lvl5pPr marL="2600919" indent="0" algn="ctr">
              <a:buNone/>
            </a:lvl5pPr>
            <a:lvl6pPr marL="3251149" indent="0" algn="ctr">
              <a:buNone/>
            </a:lvl6pPr>
            <a:lvl7pPr marL="3901379" indent="0" algn="ctr">
              <a:buNone/>
            </a:lvl7pPr>
            <a:lvl8pPr marL="4551609" indent="0" algn="ctr">
              <a:buNone/>
            </a:lvl8pPr>
            <a:lvl9pPr marL="5201839"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pPr>
              <a:defRPr/>
            </a:pPr>
            <a:endParaRPr lang="ru-RU"/>
          </a:p>
        </p:txBody>
      </p:sp>
      <p:sp>
        <p:nvSpPr>
          <p:cNvPr id="8" name="Нижний колонтитул 7"/>
          <p:cNvSpPr>
            <a:spLocks noGrp="1"/>
          </p:cNvSpPr>
          <p:nvPr>
            <p:ph type="ftr" sz="quarter" idx="11"/>
          </p:nvPr>
        </p:nvSpPr>
        <p:spPr/>
        <p:txBody>
          <a:bodyPr/>
          <a:lstStyle>
            <a:extLst/>
          </a:lstStyle>
          <a:p>
            <a:pPr>
              <a:defRPr/>
            </a:pPr>
            <a:endParaRPr lang="ru-RU"/>
          </a:p>
        </p:txBody>
      </p:sp>
      <p:sp>
        <p:nvSpPr>
          <p:cNvPr id="11" name="Номер слайда 10"/>
          <p:cNvSpPr>
            <a:spLocks noGrp="1"/>
          </p:cNvSpPr>
          <p:nvPr>
            <p:ph type="sldNum" sz="quarter" idx="12"/>
          </p:nvPr>
        </p:nvSpPr>
        <p:spPr/>
        <p:txBody>
          <a:bodyPr/>
          <a:lstStyle>
            <a:extLst/>
          </a:lstStyle>
          <a:p>
            <a:pPr>
              <a:defRPr/>
            </a:pPr>
            <a:fld id="{86CD53C0-5E16-44DA-B72B-FD3378C070E3}" type="slidenum">
              <a:rPr lang="ru-RU" smtClean="0"/>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5264" y="7087616"/>
            <a:ext cx="11639296" cy="1495552"/>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715264" y="754279"/>
            <a:ext cx="11639296" cy="5956198"/>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pPr>
              <a:defRPr/>
            </a:pPr>
            <a:endParaRPr lang="ru-RU"/>
          </a:p>
        </p:txBody>
      </p:sp>
      <p:sp>
        <p:nvSpPr>
          <p:cNvPr id="5" name="Нижний колонтитул 4"/>
          <p:cNvSpPr>
            <a:spLocks noGrp="1"/>
          </p:cNvSpPr>
          <p:nvPr>
            <p:ph type="ftr" sz="quarter" idx="11"/>
          </p:nvPr>
        </p:nvSpPr>
        <p:spPr/>
        <p:txBody>
          <a:bodyPr/>
          <a:lstStyle>
            <a:extLst/>
          </a:lstStyle>
          <a:p>
            <a:pPr>
              <a:defRPr/>
            </a:pPr>
            <a:endParaRPr lang="ru-RU"/>
          </a:p>
        </p:txBody>
      </p:sp>
      <p:sp>
        <p:nvSpPr>
          <p:cNvPr id="6" name="Номер слайда 5"/>
          <p:cNvSpPr>
            <a:spLocks noGrp="1"/>
          </p:cNvSpPr>
          <p:nvPr>
            <p:ph type="sldNum" sz="quarter" idx="12"/>
          </p:nvPr>
        </p:nvSpPr>
        <p:spPr/>
        <p:txBody>
          <a:bodyPr/>
          <a:lstStyle>
            <a:extLst/>
          </a:lstStyle>
          <a:p>
            <a:pPr>
              <a:defRPr/>
            </a:pPr>
            <a:fld id="{B00396DC-39BC-4268-821B-0F5483DF07FF}" type="slidenum">
              <a:rPr lang="ru-RU" smtClean="0"/>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433494" y="468173"/>
            <a:ext cx="12134478" cy="8813254"/>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11" name="Скругленный прямоугольник 10"/>
          <p:cNvSpPr/>
          <p:nvPr/>
        </p:nvSpPr>
        <p:spPr>
          <a:xfrm>
            <a:off x="595337" y="617475"/>
            <a:ext cx="11814128" cy="6174335"/>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2" name="Заголовок 1"/>
          <p:cNvSpPr>
            <a:spLocks noGrp="1"/>
          </p:cNvSpPr>
          <p:nvPr>
            <p:ph type="title"/>
          </p:nvPr>
        </p:nvSpPr>
        <p:spPr>
          <a:xfrm>
            <a:off x="666089" y="7009587"/>
            <a:ext cx="11639296" cy="962355"/>
          </a:xfrm>
        </p:spPr>
        <p:txBody>
          <a:bodyPr lIns="130046" bIns="0" anchor="b"/>
          <a:lstStyle>
            <a:lvl1pPr algn="l">
              <a:buNone/>
              <a:defRPr sz="51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66089" y="7999266"/>
            <a:ext cx="11639296" cy="598221"/>
          </a:xfrm>
        </p:spPr>
        <p:txBody>
          <a:bodyPr lIns="169060" tIns="0" anchor="t"/>
          <a:lstStyle>
            <a:lvl1pPr marL="0" marR="52018" indent="0" algn="l">
              <a:spcBef>
                <a:spcPts val="0"/>
              </a:spcBef>
              <a:spcAft>
                <a:spcPts val="0"/>
              </a:spcAft>
              <a:buNone/>
              <a:defRPr sz="2600" b="0">
                <a:solidFill>
                  <a:schemeClr val="accent1">
                    <a:shade val="50000"/>
                    <a:satMod val="110000"/>
                  </a:schemeClr>
                </a:solidFill>
                <a:effectLst/>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pPr>
              <a:defRPr/>
            </a:pPr>
            <a:endParaRPr lang="ru-RU"/>
          </a:p>
        </p:txBody>
      </p:sp>
      <p:sp>
        <p:nvSpPr>
          <p:cNvPr id="5" name="Нижний колонтитул 4"/>
          <p:cNvSpPr>
            <a:spLocks noGrp="1"/>
          </p:cNvSpPr>
          <p:nvPr>
            <p:ph type="ftr" sz="quarter" idx="11"/>
          </p:nvPr>
        </p:nvSpPr>
        <p:spPr/>
        <p:txBody>
          <a:bodyPr/>
          <a:lstStyle>
            <a:extLst/>
          </a:lstStyle>
          <a:p>
            <a:pPr>
              <a:defRPr/>
            </a:pPr>
            <a:endParaRPr lang="ru-RU"/>
          </a:p>
        </p:txBody>
      </p:sp>
      <p:sp>
        <p:nvSpPr>
          <p:cNvPr id="6" name="Номер слайда 5"/>
          <p:cNvSpPr>
            <a:spLocks noGrp="1"/>
          </p:cNvSpPr>
          <p:nvPr>
            <p:ph type="sldNum" sz="quarter" idx="12"/>
          </p:nvPr>
        </p:nvSpPr>
        <p:spPr/>
        <p:txBody>
          <a:bodyPr/>
          <a:lstStyle>
            <a:extLst/>
          </a:lstStyle>
          <a:p>
            <a:pPr>
              <a:defRPr/>
            </a:pPr>
            <a:fld id="{09D52BD4-C885-4EC8-8751-96512CA90835}" type="slidenum">
              <a:rPr lang="ru-RU" smtClean="0"/>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731523" y="754278"/>
            <a:ext cx="5592064" cy="6242304"/>
          </a:xfrm>
        </p:spPr>
        <p:txBody>
          <a:bodyPr/>
          <a:lstStyle>
            <a:lvl1pPr>
              <a:defRPr sz="3700"/>
            </a:lvl1pPr>
            <a:lvl2pPr>
              <a:defRPr sz="3100"/>
            </a:lvl2pPr>
            <a:lvl3pPr>
              <a:defRPr sz="2800"/>
            </a:lvl3pPr>
            <a:lvl4pPr>
              <a:defRPr sz="2600"/>
            </a:lvl4pPr>
            <a:lvl5pPr>
              <a:defRPr sz="2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6763179" y="754278"/>
            <a:ext cx="5592064" cy="6242304"/>
          </a:xfrm>
        </p:spPr>
        <p:txBody>
          <a:bodyPr/>
          <a:lstStyle>
            <a:lvl1pPr>
              <a:defRPr sz="3700"/>
            </a:lvl1pPr>
            <a:lvl2pPr>
              <a:defRPr sz="3100"/>
            </a:lvl2pPr>
            <a:lvl3pPr>
              <a:defRPr sz="2800"/>
            </a:lvl3pPr>
            <a:lvl4pPr>
              <a:defRPr sz="2600"/>
            </a:lvl4pPr>
            <a:lvl5pPr>
              <a:defRPr sz="2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pPr>
              <a:defRPr/>
            </a:pPr>
            <a:endParaRPr lang="ru-RU"/>
          </a:p>
        </p:txBody>
      </p:sp>
      <p:sp>
        <p:nvSpPr>
          <p:cNvPr id="6" name="Нижний колонтитул 5"/>
          <p:cNvSpPr>
            <a:spLocks noGrp="1"/>
          </p:cNvSpPr>
          <p:nvPr>
            <p:ph type="ftr" sz="quarter" idx="11"/>
          </p:nvPr>
        </p:nvSpPr>
        <p:spPr/>
        <p:txBody>
          <a:bodyPr/>
          <a:lstStyle>
            <a:extLst/>
          </a:lstStyle>
          <a:p>
            <a:pPr>
              <a:defRPr/>
            </a:pPr>
            <a:endParaRPr lang="ru-RU"/>
          </a:p>
        </p:txBody>
      </p:sp>
      <p:sp>
        <p:nvSpPr>
          <p:cNvPr id="7" name="Номер слайда 6"/>
          <p:cNvSpPr>
            <a:spLocks noGrp="1"/>
          </p:cNvSpPr>
          <p:nvPr>
            <p:ph type="sldNum" sz="quarter" idx="12"/>
          </p:nvPr>
        </p:nvSpPr>
        <p:spPr/>
        <p:txBody>
          <a:bodyPr/>
          <a:lstStyle>
            <a:extLst/>
          </a:lstStyle>
          <a:p>
            <a:pPr>
              <a:defRPr/>
            </a:pPr>
            <a:fld id="{541F9180-48C8-4A47-8BB4-BB4A3EB7E6C5}" type="slidenum">
              <a:rPr lang="ru-RU" smtClean="0"/>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5264" y="7087616"/>
            <a:ext cx="11639296" cy="1495552"/>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863607" y="824090"/>
            <a:ext cx="5592064" cy="1126630"/>
          </a:xfrm>
        </p:spPr>
        <p:txBody>
          <a:bodyPr lIns="208074" anchor="ctr"/>
          <a:lstStyle>
            <a:lvl1pPr marL="0" indent="0" algn="l">
              <a:buNone/>
              <a:defRPr sz="3400" b="1">
                <a:solidFill>
                  <a:schemeClr val="tx1"/>
                </a:solidFill>
              </a:defRPr>
            </a:lvl1pPr>
            <a:lvl2pPr>
              <a:buNone/>
              <a:defRPr sz="2800" b="1"/>
            </a:lvl2pPr>
            <a:lvl3pPr>
              <a:buNone/>
              <a:defRPr sz="2600" b="1"/>
            </a:lvl3pPr>
            <a:lvl4pPr>
              <a:buNone/>
              <a:defRPr sz="2300" b="1"/>
            </a:lvl4pPr>
            <a:lvl5pPr>
              <a:buNone/>
              <a:defRPr sz="23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616418" y="824090"/>
            <a:ext cx="5592064" cy="1126630"/>
          </a:xfrm>
        </p:spPr>
        <p:txBody>
          <a:bodyPr lIns="195069" anchor="ctr"/>
          <a:lstStyle>
            <a:lvl1pPr marL="0" indent="0" algn="l">
              <a:buNone/>
              <a:defRPr sz="3400" b="1">
                <a:solidFill>
                  <a:schemeClr val="tx1"/>
                </a:solidFill>
              </a:defRPr>
            </a:lvl1pPr>
            <a:lvl2pPr>
              <a:buNone/>
              <a:defRPr sz="2800" b="1"/>
            </a:lvl2pPr>
            <a:lvl3pPr>
              <a:buNone/>
              <a:defRPr sz="2600" b="1"/>
            </a:lvl3pPr>
            <a:lvl4pPr>
              <a:buNone/>
              <a:defRPr sz="2300" b="1"/>
            </a:lvl4pPr>
            <a:lvl5pPr>
              <a:buNone/>
              <a:defRPr sz="23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863607" y="2059093"/>
            <a:ext cx="5592064" cy="4963499"/>
          </a:xfrm>
        </p:spPr>
        <p:txBody>
          <a:bodyPr anchor="t"/>
          <a:lstStyle>
            <a:lvl1pPr algn="l">
              <a:defRPr sz="3400"/>
            </a:lvl1pPr>
            <a:lvl2pPr algn="l">
              <a:defRPr sz="2800"/>
            </a:lvl2pPr>
            <a:lvl3pPr algn="l">
              <a:defRPr sz="2600"/>
            </a:lvl3pPr>
            <a:lvl4pPr algn="l">
              <a:defRPr sz="2300"/>
            </a:lvl4pPr>
            <a:lvl5pPr algn="l">
              <a:defRPr sz="23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616418" y="2059093"/>
            <a:ext cx="5592064" cy="4963499"/>
          </a:xfrm>
        </p:spPr>
        <p:txBody>
          <a:bodyPr anchor="t"/>
          <a:lstStyle>
            <a:lvl1pPr algn="l">
              <a:defRPr sz="3400"/>
            </a:lvl1pPr>
            <a:lvl2pPr algn="l">
              <a:defRPr sz="2800"/>
            </a:lvl2pPr>
            <a:lvl3pPr algn="l">
              <a:defRPr sz="2600"/>
            </a:lvl3pPr>
            <a:lvl4pPr algn="l">
              <a:defRPr sz="2300"/>
            </a:lvl4pPr>
            <a:lvl5pPr algn="l">
              <a:defRPr sz="23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pPr>
              <a:defRPr/>
            </a:pPr>
            <a:endParaRPr lang="ru-RU"/>
          </a:p>
        </p:txBody>
      </p:sp>
      <p:sp>
        <p:nvSpPr>
          <p:cNvPr id="8" name="Нижний колонтитул 7"/>
          <p:cNvSpPr>
            <a:spLocks noGrp="1"/>
          </p:cNvSpPr>
          <p:nvPr>
            <p:ph type="ftr" sz="quarter" idx="11"/>
          </p:nvPr>
        </p:nvSpPr>
        <p:spPr/>
        <p:txBody>
          <a:bodyPr/>
          <a:lstStyle>
            <a:extLst/>
          </a:lstStyle>
          <a:p>
            <a:pPr>
              <a:defRPr/>
            </a:pPr>
            <a:endParaRPr lang="ru-RU"/>
          </a:p>
        </p:txBody>
      </p:sp>
      <p:sp>
        <p:nvSpPr>
          <p:cNvPr id="9" name="Номер слайда 8"/>
          <p:cNvSpPr>
            <a:spLocks noGrp="1"/>
          </p:cNvSpPr>
          <p:nvPr>
            <p:ph type="sldNum" sz="quarter" idx="12"/>
          </p:nvPr>
        </p:nvSpPr>
        <p:spPr/>
        <p:txBody>
          <a:bodyPr/>
          <a:lstStyle>
            <a:extLst/>
          </a:lstStyle>
          <a:p>
            <a:pPr>
              <a:defRPr/>
            </a:pPr>
            <a:fld id="{E2F41669-DD29-4B83-9018-7D944427E3E1}" type="slidenum">
              <a:rPr lang="ru-RU" smtClean="0"/>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pPr>
              <a:defRPr/>
            </a:pPr>
            <a:endParaRPr lang="ru-RU"/>
          </a:p>
        </p:txBody>
      </p:sp>
      <p:sp>
        <p:nvSpPr>
          <p:cNvPr id="4" name="Нижний колонтитул 3"/>
          <p:cNvSpPr>
            <a:spLocks noGrp="1"/>
          </p:cNvSpPr>
          <p:nvPr>
            <p:ph type="ftr" sz="quarter" idx="11"/>
          </p:nvPr>
        </p:nvSpPr>
        <p:spPr/>
        <p:txBody>
          <a:bodyPr/>
          <a:lstStyle>
            <a:extLst/>
          </a:lstStyle>
          <a:p>
            <a:pPr>
              <a:defRPr/>
            </a:pPr>
            <a:endParaRPr lang="ru-RU"/>
          </a:p>
        </p:txBody>
      </p:sp>
      <p:sp>
        <p:nvSpPr>
          <p:cNvPr id="5" name="Номер слайда 4"/>
          <p:cNvSpPr>
            <a:spLocks noGrp="1"/>
          </p:cNvSpPr>
          <p:nvPr>
            <p:ph type="sldNum" sz="quarter" idx="12"/>
          </p:nvPr>
        </p:nvSpPr>
        <p:spPr/>
        <p:txBody>
          <a:bodyPr/>
          <a:lstStyle>
            <a:extLst/>
          </a:lstStyle>
          <a:p>
            <a:pPr>
              <a:defRPr/>
            </a:pPr>
            <a:fld id="{974DAEC2-9977-432A-9864-5BB9D82181D9}" type="slidenum">
              <a:rPr lang="ru-RU" smtClean="0"/>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433494" y="468173"/>
            <a:ext cx="12134478" cy="8813254"/>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pPr>
              <a:defRPr/>
            </a:pPr>
            <a:endParaRPr lang="ru-RU"/>
          </a:p>
        </p:txBody>
      </p:sp>
      <p:sp>
        <p:nvSpPr>
          <p:cNvPr id="3" name="Нижний колонтитул 2"/>
          <p:cNvSpPr>
            <a:spLocks noGrp="1"/>
          </p:cNvSpPr>
          <p:nvPr>
            <p:ph type="ftr" sz="quarter" idx="11"/>
          </p:nvPr>
        </p:nvSpPr>
        <p:spPr/>
        <p:txBody>
          <a:bodyPr/>
          <a:lstStyle>
            <a:extLst/>
          </a:lstStyle>
          <a:p>
            <a:pPr>
              <a:defRPr/>
            </a:pPr>
            <a:endParaRPr lang="ru-RU"/>
          </a:p>
        </p:txBody>
      </p:sp>
      <p:sp>
        <p:nvSpPr>
          <p:cNvPr id="4" name="Номер слайда 3"/>
          <p:cNvSpPr>
            <a:spLocks noGrp="1"/>
          </p:cNvSpPr>
          <p:nvPr>
            <p:ph type="sldNum" sz="quarter" idx="12"/>
          </p:nvPr>
        </p:nvSpPr>
        <p:spPr/>
        <p:txBody>
          <a:bodyPr/>
          <a:lstStyle>
            <a:extLst/>
          </a:lstStyle>
          <a:p>
            <a:pPr>
              <a:defRPr/>
            </a:pPr>
            <a:fld id="{2B04E737-7305-4F19-9282-4F9B744FF9BE}" type="slidenum">
              <a:rPr lang="ru-RU" smtClean="0"/>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7382" y="758613"/>
            <a:ext cx="4226560" cy="1300480"/>
          </a:xfrm>
        </p:spPr>
        <p:txBody>
          <a:bodyPr anchor="b"/>
          <a:lstStyle>
            <a:lvl1pPr algn="l">
              <a:buNone/>
              <a:defRPr sz="31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7877471" y="2059096"/>
            <a:ext cx="4226560" cy="5982026"/>
          </a:xfrm>
        </p:spPr>
        <p:txBody>
          <a:bodyPr lIns="130046"/>
          <a:lstStyle>
            <a:lvl1pPr marL="26009" marR="26009" indent="0">
              <a:spcBef>
                <a:spcPts val="0"/>
              </a:spcBef>
              <a:buNone/>
              <a:defRPr sz="2000">
                <a:solidFill>
                  <a:schemeClr val="tx1"/>
                </a:solidFill>
              </a:defRPr>
            </a:lvl1pPr>
            <a:lvl2pPr>
              <a:buNone/>
              <a:defRPr sz="1700">
                <a:solidFill>
                  <a:schemeClr val="tx1"/>
                </a:solidFill>
              </a:defRPr>
            </a:lvl2pPr>
            <a:lvl3pPr>
              <a:buNone/>
              <a:defRPr sz="1400">
                <a:solidFill>
                  <a:schemeClr val="tx1"/>
                </a:solidFill>
              </a:defRPr>
            </a:lvl3pPr>
            <a:lvl4pPr>
              <a:buNone/>
              <a:defRPr sz="1300">
                <a:solidFill>
                  <a:schemeClr val="tx1"/>
                </a:solidFill>
              </a:defRPr>
            </a:lvl4pPr>
            <a:lvl5pPr>
              <a:buNone/>
              <a:defRPr sz="13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1082841" y="1322871"/>
            <a:ext cx="6579426" cy="6719150"/>
          </a:xfrm>
        </p:spPr>
        <p:txBody>
          <a:bodyPr/>
          <a:lstStyle>
            <a:lvl1pPr>
              <a:defRPr sz="4000">
                <a:solidFill>
                  <a:schemeClr val="tx1"/>
                </a:solidFill>
              </a:defRPr>
            </a:lvl1pPr>
            <a:lvl2pPr>
              <a:defRPr sz="3700">
                <a:solidFill>
                  <a:schemeClr val="tx1"/>
                </a:solidFill>
              </a:defRPr>
            </a:lvl2pPr>
            <a:lvl3pPr>
              <a:defRPr sz="3400">
                <a:solidFill>
                  <a:schemeClr val="tx1"/>
                </a:solidFill>
              </a:defRPr>
            </a:lvl3pPr>
            <a:lvl4pPr>
              <a:defRPr sz="2800">
                <a:solidFill>
                  <a:schemeClr val="tx1"/>
                </a:solidFill>
              </a:defRPr>
            </a:lvl4pPr>
            <a:lvl5pPr>
              <a:defRPr sz="28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pPr>
              <a:defRPr/>
            </a:pPr>
            <a:endParaRPr lang="ru-RU"/>
          </a:p>
        </p:txBody>
      </p:sp>
      <p:sp>
        <p:nvSpPr>
          <p:cNvPr id="6" name="Нижний колонтитул 5"/>
          <p:cNvSpPr>
            <a:spLocks noGrp="1"/>
          </p:cNvSpPr>
          <p:nvPr>
            <p:ph type="ftr" sz="quarter" idx="11"/>
          </p:nvPr>
        </p:nvSpPr>
        <p:spPr/>
        <p:txBody>
          <a:bodyPr/>
          <a:lstStyle>
            <a:extLst/>
          </a:lstStyle>
          <a:p>
            <a:pPr>
              <a:defRPr/>
            </a:pPr>
            <a:endParaRPr lang="ru-RU"/>
          </a:p>
        </p:txBody>
      </p:sp>
      <p:sp>
        <p:nvSpPr>
          <p:cNvPr id="7" name="Номер слайда 6"/>
          <p:cNvSpPr>
            <a:spLocks noGrp="1"/>
          </p:cNvSpPr>
          <p:nvPr>
            <p:ph type="sldNum" sz="quarter" idx="12"/>
          </p:nvPr>
        </p:nvSpPr>
        <p:spPr/>
        <p:txBody>
          <a:bodyPr/>
          <a:lstStyle>
            <a:extLst/>
          </a:lstStyle>
          <a:p>
            <a:pPr>
              <a:defRPr/>
            </a:pPr>
            <a:fld id="{799B6F2B-84F1-40BA-89A4-76E27391BA8E}"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433494" y="468173"/>
            <a:ext cx="12134478" cy="8813254"/>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9103361" y="617475"/>
            <a:ext cx="3306105" cy="617728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2" name="Заголовок 1"/>
          <p:cNvSpPr>
            <a:spLocks noGrp="1"/>
          </p:cNvSpPr>
          <p:nvPr>
            <p:ph type="title"/>
          </p:nvPr>
        </p:nvSpPr>
        <p:spPr>
          <a:xfrm>
            <a:off x="650240" y="7128257"/>
            <a:ext cx="11704320" cy="1495552"/>
          </a:xfrm>
        </p:spPr>
        <p:txBody>
          <a:bodyPr anchor="t"/>
          <a:lstStyle>
            <a:lvl1pPr algn="l">
              <a:buNone/>
              <a:defRPr sz="51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9191413" y="758614"/>
            <a:ext cx="3186176" cy="5989660"/>
          </a:xfrm>
        </p:spPr>
        <p:txBody>
          <a:bodyPr lIns="130046"/>
          <a:lstStyle>
            <a:lvl1pPr marL="65023" indent="0" algn="l">
              <a:spcBef>
                <a:spcPts val="0"/>
              </a:spcBef>
              <a:buNone/>
              <a:defRPr sz="2000">
                <a:solidFill>
                  <a:srgbClr val="FFFFFF"/>
                </a:solidFill>
              </a:defRPr>
            </a:lvl1pPr>
            <a:lvl2pPr>
              <a:defRPr sz="1700">
                <a:solidFill>
                  <a:srgbClr val="FFFFFF"/>
                </a:solidFill>
              </a:defRPr>
            </a:lvl2pPr>
            <a:lvl3pPr>
              <a:defRPr sz="1400">
                <a:solidFill>
                  <a:srgbClr val="FFFFFF"/>
                </a:solidFill>
              </a:defRPr>
            </a:lvl3pPr>
            <a:lvl4pPr>
              <a:defRPr sz="1300">
                <a:solidFill>
                  <a:srgbClr val="FFFFFF"/>
                </a:solidFill>
              </a:defRPr>
            </a:lvl4pPr>
            <a:lvl5pPr>
              <a:defRPr sz="13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pPr>
              <a:defRPr/>
            </a:pPr>
            <a:endParaRPr lang="ru-RU"/>
          </a:p>
        </p:txBody>
      </p:sp>
      <p:sp>
        <p:nvSpPr>
          <p:cNvPr id="6" name="Нижний колонтитул 5"/>
          <p:cNvSpPr>
            <a:spLocks noGrp="1"/>
          </p:cNvSpPr>
          <p:nvPr>
            <p:ph type="ftr" sz="quarter" idx="11"/>
          </p:nvPr>
        </p:nvSpPr>
        <p:spPr/>
        <p:txBody>
          <a:bodyPr/>
          <a:lstStyle>
            <a:extLst/>
          </a:lstStyle>
          <a:p>
            <a:pPr>
              <a:defRPr/>
            </a:pPr>
            <a:endParaRPr lang="ru-RU"/>
          </a:p>
        </p:txBody>
      </p:sp>
      <p:sp>
        <p:nvSpPr>
          <p:cNvPr id="7" name="Номер слайда 6"/>
          <p:cNvSpPr>
            <a:spLocks noGrp="1"/>
          </p:cNvSpPr>
          <p:nvPr>
            <p:ph type="sldNum" sz="quarter" idx="12"/>
          </p:nvPr>
        </p:nvSpPr>
        <p:spPr/>
        <p:txBody>
          <a:bodyPr/>
          <a:lstStyle>
            <a:extLst/>
          </a:lstStyle>
          <a:p>
            <a:pPr>
              <a:defRPr/>
            </a:pPr>
            <a:fld id="{EC91DE38-307E-4FBA-BF46-378D4A3FB1B3}" type="slidenum">
              <a:rPr lang="ru-RU" smtClean="0"/>
              <a:pPr>
                <a:defRPr/>
              </a:pPr>
              <a:t>‹#›</a:t>
            </a:fld>
            <a:endParaRPr lang="ru-RU"/>
          </a:p>
        </p:txBody>
      </p:sp>
      <p:sp>
        <p:nvSpPr>
          <p:cNvPr id="3" name="Рисунок 2"/>
          <p:cNvSpPr>
            <a:spLocks noGrp="1"/>
          </p:cNvSpPr>
          <p:nvPr>
            <p:ph type="pic" idx="1"/>
          </p:nvPr>
        </p:nvSpPr>
        <p:spPr>
          <a:xfrm>
            <a:off x="599438" y="619759"/>
            <a:ext cx="8427110" cy="6177280"/>
          </a:xfrm>
          <a:prstGeom prst="snipRoundRect">
            <a:avLst>
              <a:gd name="adj1" fmla="val 1040"/>
              <a:gd name="adj2" fmla="val 0"/>
            </a:avLst>
          </a:prstGeom>
          <a:solidFill>
            <a:schemeClr val="bg2">
              <a:shade val="10000"/>
            </a:schemeClr>
          </a:solidFill>
        </p:spPr>
        <p:txBody>
          <a:bodyPr/>
          <a:lstStyle>
            <a:lvl1pPr marL="0" indent="0">
              <a:buNone/>
              <a:defRPr sz="4600"/>
            </a:lvl1pPr>
            <a:extLst/>
          </a:lstStyle>
          <a:p>
            <a:r>
              <a:rPr kumimoji="0" lang="ru-RU" smtClean="0"/>
              <a:t>Вставка рисунка</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5264" y="7087616"/>
            <a:ext cx="11639296" cy="1495552"/>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715264" y="754279"/>
            <a:ext cx="11639296" cy="5956198"/>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pPr>
              <a:defRPr/>
            </a:pPr>
            <a:endParaRPr lang="ru-RU"/>
          </a:p>
        </p:txBody>
      </p:sp>
      <p:sp>
        <p:nvSpPr>
          <p:cNvPr id="5" name="Нижний колонтитул 4"/>
          <p:cNvSpPr>
            <a:spLocks noGrp="1"/>
          </p:cNvSpPr>
          <p:nvPr>
            <p:ph type="ftr" sz="quarter" idx="11"/>
          </p:nvPr>
        </p:nvSpPr>
        <p:spPr/>
        <p:txBody>
          <a:bodyPr/>
          <a:lstStyle>
            <a:extLst/>
          </a:lstStyle>
          <a:p>
            <a:pPr>
              <a:defRPr/>
            </a:pPr>
            <a:endParaRPr lang="ru-RU"/>
          </a:p>
        </p:txBody>
      </p:sp>
      <p:sp>
        <p:nvSpPr>
          <p:cNvPr id="6" name="Номер слайда 5"/>
          <p:cNvSpPr>
            <a:spLocks noGrp="1"/>
          </p:cNvSpPr>
          <p:nvPr>
            <p:ph type="sldNum" sz="quarter" idx="12"/>
          </p:nvPr>
        </p:nvSpPr>
        <p:spPr/>
        <p:txBody>
          <a:bodyPr/>
          <a:lstStyle>
            <a:extLst/>
          </a:lstStyle>
          <a:p>
            <a:pPr>
              <a:defRPr/>
            </a:pPr>
            <a:fld id="{E349B7E0-0706-4523-8B26-B159E59E78CA}" type="slidenum">
              <a:rPr lang="ru-RU" smtClean="0"/>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480" y="758620"/>
            <a:ext cx="2817707" cy="747775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758613" y="758617"/>
            <a:ext cx="8453120" cy="747776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pPr>
              <a:defRPr/>
            </a:pPr>
            <a:endParaRPr lang="ru-RU"/>
          </a:p>
        </p:txBody>
      </p:sp>
      <p:sp>
        <p:nvSpPr>
          <p:cNvPr id="5" name="Нижний колонтитул 4"/>
          <p:cNvSpPr>
            <a:spLocks noGrp="1"/>
          </p:cNvSpPr>
          <p:nvPr>
            <p:ph type="ftr" sz="quarter" idx="11"/>
          </p:nvPr>
        </p:nvSpPr>
        <p:spPr/>
        <p:txBody>
          <a:bodyPr/>
          <a:lstStyle>
            <a:extLst/>
          </a:lstStyle>
          <a:p>
            <a:pPr>
              <a:defRPr/>
            </a:pPr>
            <a:endParaRPr lang="ru-RU"/>
          </a:p>
        </p:txBody>
      </p:sp>
      <p:sp>
        <p:nvSpPr>
          <p:cNvPr id="6" name="Номер слайда 5"/>
          <p:cNvSpPr>
            <a:spLocks noGrp="1"/>
          </p:cNvSpPr>
          <p:nvPr>
            <p:ph type="sldNum" sz="quarter" idx="12"/>
          </p:nvPr>
        </p:nvSpPr>
        <p:spPr/>
        <p:txBody>
          <a:bodyPr/>
          <a:lstStyle>
            <a:extLst/>
          </a:lstStyle>
          <a:p>
            <a:pPr>
              <a:defRPr/>
            </a:pPr>
            <a:fld id="{311C3054-0BA2-4E52-B7B2-4D2A69BE6C6A}" type="slidenum">
              <a:rPr lang="ru-RU" smtClean="0"/>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Tree>
  </p:cSld>
  <p:clrMapOvr>
    <a:masterClrMapping/>
  </p:clrMapOvr>
  <p:transition>
    <p:strips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64353"/>
          <a:lstStyle/>
          <a:p>
            <a:r>
              <a:rPr lang="en-US" smtClean="0"/>
              <a:t>Click to edit Master title style</a:t>
            </a:r>
            <a:endParaRPr lang="ru-RU"/>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64353"/>
          <a:lstStyle/>
          <a:p>
            <a:r>
              <a:rPr lang="en-US" smtClean="0"/>
              <a:t>Click to edit Master title style</a:t>
            </a:r>
            <a:endParaRPr lang="ru-RU"/>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hart">
    <p:spTree>
      <p:nvGrpSpPr>
        <p:cNvPr id="1" name=""/>
        <p:cNvGrpSpPr/>
        <p:nvPr/>
      </p:nvGrpSpPr>
      <p:grpSpPr>
        <a:xfrm>
          <a:off x="0" y="0"/>
          <a:ext cx="0" cy="0"/>
          <a:chOff x="0" y="0"/>
          <a:chExt cx="0" cy="0"/>
        </a:xfrm>
      </p:grpSpPr>
    </p:spTree>
  </p:cSld>
  <p:clrMapOvr>
    <a:masterClrMapping/>
  </p:clrMapOvr>
  <p:transition>
    <p:strips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64353"/>
          <a:lstStyle/>
          <a:p>
            <a:r>
              <a:rPr lang="en-US" smtClean="0"/>
              <a:t>Click to edit Master title style</a:t>
            </a:r>
            <a:endParaRPr lang="ru-RU"/>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2"/>
            <a:ext cx="11053761"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49"/>
            <a:ext cx="11053761" cy="2133601"/>
          </a:xfrm>
        </p:spPr>
        <p:txBody>
          <a:bodyPr anchor="b"/>
          <a:lstStyle>
            <a:lvl1pPr marL="0" indent="0">
              <a:buNone/>
              <a:defRPr sz="2000"/>
            </a:lvl1pPr>
            <a:lvl2pPr marL="457129" indent="0">
              <a:buNone/>
              <a:defRPr sz="1800"/>
            </a:lvl2pPr>
            <a:lvl3pPr marL="914260" indent="0">
              <a:buNone/>
              <a:defRPr sz="1600"/>
            </a:lvl3pPr>
            <a:lvl4pPr marL="1371390" indent="0">
              <a:buNone/>
              <a:defRPr sz="1400"/>
            </a:lvl4pPr>
            <a:lvl5pPr marL="1828518" indent="0">
              <a:buNone/>
              <a:defRPr sz="1400"/>
            </a:lvl5pPr>
            <a:lvl6pPr marL="2285650" indent="0">
              <a:buNone/>
              <a:defRPr sz="1400"/>
            </a:lvl6pPr>
            <a:lvl7pPr marL="2742778" indent="0">
              <a:buNone/>
              <a:defRPr sz="1400"/>
            </a:lvl7pPr>
            <a:lvl8pPr marL="3199909" indent="0">
              <a:buNone/>
              <a:defRPr sz="1400"/>
            </a:lvl8pPr>
            <a:lvl9pPr marL="3657039" indent="0">
              <a:buNone/>
              <a:defRPr sz="1400"/>
            </a:lvl9pPr>
          </a:lstStyle>
          <a:p>
            <a:pPr lvl="0"/>
            <a:r>
              <a:rPr lang="ru-RU" smtClean="0"/>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270002" y="2768604"/>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768604"/>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6" y="2182814"/>
            <a:ext cx="5745163" cy="909638"/>
          </a:xfrm>
        </p:spPr>
        <p:txBody>
          <a:bodyPr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90" y="2182814"/>
            <a:ext cx="5748336" cy="909638"/>
          </a:xfrm>
        </p:spPr>
        <p:txBody>
          <a:bodyPr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9" y="388943"/>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9" y="2041526"/>
            <a:ext cx="4278313" cy="6670674"/>
          </a:xfrm>
        </p:spPr>
        <p:txBody>
          <a:bodyPr/>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9" y="6827839"/>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9" y="871538"/>
            <a:ext cx="7802563" cy="5851526"/>
          </a:xfrm>
        </p:spPr>
        <p:txBody>
          <a:bodyPr/>
          <a:lstStyle>
            <a:lvl1pPr marL="0" indent="0">
              <a:buNone/>
              <a:defRPr sz="3100"/>
            </a:lvl1pPr>
            <a:lvl2pPr marL="457129" indent="0">
              <a:buNone/>
              <a:defRPr sz="2800"/>
            </a:lvl2pPr>
            <a:lvl3pPr marL="914260" indent="0">
              <a:buNone/>
              <a:defRPr sz="2400"/>
            </a:lvl3pPr>
            <a:lvl4pPr marL="1371390" indent="0">
              <a:buNone/>
              <a:defRPr sz="2000"/>
            </a:lvl4pPr>
            <a:lvl5pPr marL="1828518" indent="0">
              <a:buNone/>
              <a:defRPr sz="2000"/>
            </a:lvl5pPr>
            <a:lvl6pPr marL="2285650" indent="0">
              <a:buNone/>
              <a:defRPr sz="2000"/>
            </a:lvl6pPr>
            <a:lvl7pPr marL="2742778" indent="0">
              <a:buNone/>
              <a:defRPr sz="2000"/>
            </a:lvl7pPr>
            <a:lvl8pPr marL="3199909" indent="0">
              <a:buNone/>
              <a:defRPr sz="2000"/>
            </a:lvl8pPr>
            <a:lvl9pPr marL="3657039" indent="0">
              <a:buNone/>
              <a:defRPr sz="2000"/>
            </a:lvl9pPr>
          </a:lstStyle>
          <a:p>
            <a:pPr lvl="0"/>
            <a:endParaRPr lang="ru-RU" noProof="0" smtClean="0">
              <a:sym typeface="Helvetica Light" charset="0"/>
            </a:endParaRPr>
          </a:p>
        </p:txBody>
      </p:sp>
      <p:sp>
        <p:nvSpPr>
          <p:cNvPr id="4" name="Текст 3"/>
          <p:cNvSpPr>
            <a:spLocks noGrp="1"/>
          </p:cNvSpPr>
          <p:nvPr>
            <p:ph type="body" sz="half" idx="2"/>
          </p:nvPr>
        </p:nvSpPr>
        <p:spPr>
          <a:xfrm>
            <a:off x="2549529" y="7634290"/>
            <a:ext cx="7802563" cy="1144587"/>
          </a:xfrm>
        </p:spPr>
        <p:txBody>
          <a:bodyPr/>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270004" y="254000"/>
            <a:ext cx="10464801" cy="2438400"/>
          </a:xfrm>
          <a:prstGeom prst="rect">
            <a:avLst/>
          </a:prstGeom>
          <a:noFill/>
          <a:ln w="12700">
            <a:noFill/>
            <a:miter lim="0"/>
            <a:headEnd/>
            <a:tailEnd/>
          </a:ln>
        </p:spPr>
        <p:txBody>
          <a:bodyPr vert="horz" wrap="square" lIns="50791" tIns="50791" rIns="50791" bIns="50791" numCol="1" anchor="ctr" anchorCtr="0" compatLnSpc="1">
            <a:prstTxWarp prst="textNoShape">
              <a:avLst/>
            </a:prstTxWarp>
          </a:bodyPr>
          <a:lstStyle/>
          <a:p>
            <a:pPr lvl="0"/>
            <a:r>
              <a:rPr lang="ru-RU" smtClean="0">
                <a:sym typeface="Helvetica Light" charset="0"/>
              </a:rPr>
              <a:t>Click to edit Master title style</a:t>
            </a:r>
          </a:p>
        </p:txBody>
      </p:sp>
      <p:sp>
        <p:nvSpPr>
          <p:cNvPr id="1027" name="Rectangle 2"/>
          <p:cNvSpPr>
            <a:spLocks noGrp="1"/>
          </p:cNvSpPr>
          <p:nvPr>
            <p:ph type="body" idx="1"/>
          </p:nvPr>
        </p:nvSpPr>
        <p:spPr bwMode="auto">
          <a:xfrm>
            <a:off x="1270004" y="2768604"/>
            <a:ext cx="10464801" cy="5714999"/>
          </a:xfrm>
          <a:prstGeom prst="rect">
            <a:avLst/>
          </a:prstGeom>
          <a:noFill/>
          <a:ln w="12700">
            <a:noFill/>
            <a:miter lim="0"/>
            <a:headEnd/>
            <a:tailEnd/>
          </a:ln>
        </p:spPr>
        <p:txBody>
          <a:bodyPr vert="horz" wrap="square" lIns="50791" tIns="50791" rIns="50791" bIns="50791" numCol="1" anchor="ctr" anchorCtr="0" compatLnSpc="1">
            <a:prstTxWarp prst="textNoShape">
              <a:avLst/>
            </a:prstTxWarp>
          </a:bodyPr>
          <a:lstStyle/>
          <a:p>
            <a:pPr lvl="0"/>
            <a:r>
              <a:rPr lang="ru-RU" smtClean="0">
                <a:sym typeface="Helvetica Light" charset="0"/>
              </a:rPr>
              <a:t>Click to edit Master text styles</a:t>
            </a:r>
          </a:p>
          <a:p>
            <a:pPr lvl="1"/>
            <a:r>
              <a:rPr lang="ru-RU" smtClean="0">
                <a:sym typeface="Helvetica Light" charset="0"/>
              </a:rPr>
              <a:t>Second level</a:t>
            </a:r>
          </a:p>
          <a:p>
            <a:pPr lvl="2"/>
            <a:r>
              <a:rPr lang="ru-RU" smtClean="0">
                <a:sym typeface="Helvetica Light" charset="0"/>
              </a:rPr>
              <a:t>Third level</a:t>
            </a:r>
          </a:p>
          <a:p>
            <a:pPr lvl="3"/>
            <a:r>
              <a:rPr lang="ru-RU" smtClean="0">
                <a:sym typeface="Helvetica Light" charset="0"/>
              </a:rPr>
              <a:t>Fourth level</a:t>
            </a:r>
          </a:p>
          <a:p>
            <a:pPr lvl="4"/>
            <a:r>
              <a:rPr lang="ru-RU" smtClean="0">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8411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29"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60"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90"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518"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380941" indent="-380941" algn="l" defTabSz="584110" rtl="0" eaLnBrk="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1pPr>
      <a:lvl2pPr marL="761882" indent="-380941" algn="l" defTabSz="584110" rtl="0" eaLnBrk="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2pPr>
      <a:lvl3pPr marL="1142824" indent="-380941" algn="l" defTabSz="584110" rtl="0" eaLnBrk="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3pPr>
      <a:lvl4pPr marL="1523765" indent="-380941" algn="l" defTabSz="584110" rtl="0" eaLnBrk="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4pPr>
      <a:lvl5pPr marL="1904707" indent="-380941" algn="l" defTabSz="584110" rtl="0" eaLnBrk="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5pPr>
      <a:lvl6pPr marL="2361838" indent="-380941" algn="l" defTabSz="58411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6pPr>
      <a:lvl7pPr marL="2818968" indent="-380941" algn="l" defTabSz="58411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7pPr>
      <a:lvl8pPr marL="3276096" indent="-380941" algn="l" defTabSz="58411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8pPr>
      <a:lvl9pPr marL="3733225" indent="-380941" algn="l" defTabSz="58411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9pPr>
    </p:bodyStyle>
    <p:otherStyle>
      <a:defPPr>
        <a:defRPr lang="ru-RU"/>
      </a:defPPr>
      <a:lvl1pPr marL="0" algn="l" defTabSz="914260" rtl="0" eaLnBrk="1" latinLnBrk="0" hangingPunct="1">
        <a:defRPr sz="1800" kern="1200">
          <a:solidFill>
            <a:schemeClr val="tx1"/>
          </a:solidFill>
          <a:latin typeface="+mn-lt"/>
          <a:ea typeface="+mn-ea"/>
          <a:cs typeface="+mn-cs"/>
        </a:defRPr>
      </a:lvl1pPr>
      <a:lvl2pPr marL="457129" algn="l" defTabSz="914260" rtl="0" eaLnBrk="1" latinLnBrk="0" hangingPunct="1">
        <a:defRPr sz="1800" kern="1200">
          <a:solidFill>
            <a:schemeClr val="tx1"/>
          </a:solidFill>
          <a:latin typeface="+mn-lt"/>
          <a:ea typeface="+mn-ea"/>
          <a:cs typeface="+mn-cs"/>
        </a:defRPr>
      </a:lvl2pPr>
      <a:lvl3pPr marL="914260" algn="l" defTabSz="914260" rtl="0" eaLnBrk="1" latinLnBrk="0" hangingPunct="1">
        <a:defRPr sz="1800" kern="1200">
          <a:solidFill>
            <a:schemeClr val="tx1"/>
          </a:solidFill>
          <a:latin typeface="+mn-lt"/>
          <a:ea typeface="+mn-ea"/>
          <a:cs typeface="+mn-cs"/>
        </a:defRPr>
      </a:lvl3pPr>
      <a:lvl4pPr marL="1371390" algn="l" defTabSz="914260" rtl="0" eaLnBrk="1" latinLnBrk="0" hangingPunct="1">
        <a:defRPr sz="1800" kern="1200">
          <a:solidFill>
            <a:schemeClr val="tx1"/>
          </a:solidFill>
          <a:latin typeface="+mn-lt"/>
          <a:ea typeface="+mn-ea"/>
          <a:cs typeface="+mn-cs"/>
        </a:defRPr>
      </a:lvl4pPr>
      <a:lvl5pPr marL="1828518" algn="l" defTabSz="914260" rtl="0" eaLnBrk="1" latinLnBrk="0" hangingPunct="1">
        <a:defRPr sz="1800" kern="1200">
          <a:solidFill>
            <a:schemeClr val="tx1"/>
          </a:solidFill>
          <a:latin typeface="+mn-lt"/>
          <a:ea typeface="+mn-ea"/>
          <a:cs typeface="+mn-cs"/>
        </a:defRPr>
      </a:lvl5pPr>
      <a:lvl6pPr marL="2285650" algn="l" defTabSz="914260" rtl="0" eaLnBrk="1" latinLnBrk="0" hangingPunct="1">
        <a:defRPr sz="1800" kern="1200">
          <a:solidFill>
            <a:schemeClr val="tx1"/>
          </a:solidFill>
          <a:latin typeface="+mn-lt"/>
          <a:ea typeface="+mn-ea"/>
          <a:cs typeface="+mn-cs"/>
        </a:defRPr>
      </a:lvl6pPr>
      <a:lvl7pPr marL="2742778" algn="l" defTabSz="914260" rtl="0" eaLnBrk="1" latinLnBrk="0" hangingPunct="1">
        <a:defRPr sz="1800" kern="1200">
          <a:solidFill>
            <a:schemeClr val="tx1"/>
          </a:solidFill>
          <a:latin typeface="+mn-lt"/>
          <a:ea typeface="+mn-ea"/>
          <a:cs typeface="+mn-cs"/>
        </a:defRPr>
      </a:lvl7pPr>
      <a:lvl8pPr marL="3199909" algn="l" defTabSz="914260" rtl="0" eaLnBrk="1" latinLnBrk="0" hangingPunct="1">
        <a:defRPr sz="1800" kern="1200">
          <a:solidFill>
            <a:schemeClr val="tx1"/>
          </a:solidFill>
          <a:latin typeface="+mn-lt"/>
          <a:ea typeface="+mn-ea"/>
          <a:cs typeface="+mn-cs"/>
        </a:defRPr>
      </a:lvl8pPr>
      <a:lvl9pPr marL="3657039" algn="l" defTabSz="91426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433494" y="468173"/>
            <a:ext cx="12134478" cy="8813254"/>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9" name="Скругленный прямоугольник 8"/>
          <p:cNvSpPr/>
          <p:nvPr/>
        </p:nvSpPr>
        <p:spPr>
          <a:xfrm>
            <a:off x="595337" y="617475"/>
            <a:ext cx="11814128" cy="780288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extLst/>
          </a:lstStyle>
          <a:p>
            <a:pPr algn="ctr" eaLnBrk="1" latinLnBrk="0" hangingPunct="1"/>
            <a:endParaRPr kumimoji="0" lang="en-US"/>
          </a:p>
        </p:txBody>
      </p:sp>
      <p:sp>
        <p:nvSpPr>
          <p:cNvPr id="13" name="Заголовок 12"/>
          <p:cNvSpPr>
            <a:spLocks noGrp="1"/>
          </p:cNvSpPr>
          <p:nvPr>
            <p:ph type="title"/>
          </p:nvPr>
        </p:nvSpPr>
        <p:spPr>
          <a:xfrm>
            <a:off x="715264" y="7090617"/>
            <a:ext cx="11639296" cy="1495552"/>
          </a:xfrm>
          <a:prstGeom prst="rect">
            <a:avLst/>
          </a:prstGeom>
        </p:spPr>
        <p:txBody>
          <a:bodyPr vert="horz" lIns="130046" tIns="65023" rIns="130046" bIns="65023"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715264" y="754279"/>
            <a:ext cx="11639296" cy="5956198"/>
          </a:xfrm>
          <a:prstGeom prst="rect">
            <a:avLst/>
          </a:prstGeom>
        </p:spPr>
        <p:txBody>
          <a:bodyPr vert="horz" lIns="260092" tIns="130046" rIns="130046" bIns="65023">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5370778" y="8692445"/>
            <a:ext cx="3251200" cy="519289"/>
          </a:xfrm>
          <a:prstGeom prst="rect">
            <a:avLst/>
          </a:prstGeom>
        </p:spPr>
        <p:txBody>
          <a:bodyPr vert="horz" lIns="130046" tIns="65023" rIns="130046" bIns="65023" anchor="b"/>
          <a:lstStyle>
            <a:lvl1pPr algn="r" eaLnBrk="1" latinLnBrk="0" hangingPunct="1">
              <a:defRPr kumimoji="0" sz="1400">
                <a:solidFill>
                  <a:schemeClr val="bg2">
                    <a:shade val="50000"/>
                  </a:schemeClr>
                </a:solidFill>
              </a:defRPr>
            </a:lvl1pPr>
            <a:extLst/>
          </a:lstStyle>
          <a:p>
            <a:pPr>
              <a:defRPr/>
            </a:pPr>
            <a:endParaRPr lang="ru-RU"/>
          </a:p>
        </p:txBody>
      </p:sp>
      <p:sp>
        <p:nvSpPr>
          <p:cNvPr id="18" name="Нижний колонтитул 17"/>
          <p:cNvSpPr>
            <a:spLocks noGrp="1"/>
          </p:cNvSpPr>
          <p:nvPr>
            <p:ph type="ftr" sz="quarter" idx="3"/>
          </p:nvPr>
        </p:nvSpPr>
        <p:spPr>
          <a:xfrm>
            <a:off x="8621978" y="8692445"/>
            <a:ext cx="3251200" cy="519289"/>
          </a:xfrm>
          <a:prstGeom prst="rect">
            <a:avLst/>
          </a:prstGeom>
        </p:spPr>
        <p:txBody>
          <a:bodyPr vert="horz" lIns="130046" tIns="65023" rIns="130046" bIns="65023" anchor="b"/>
          <a:lstStyle>
            <a:lvl1pPr algn="l" eaLnBrk="1" latinLnBrk="0" hangingPunct="1">
              <a:defRPr kumimoji="0" sz="1400">
                <a:solidFill>
                  <a:schemeClr val="bg2">
                    <a:shade val="50000"/>
                  </a:schemeClr>
                </a:solidFill>
              </a:defRPr>
            </a:lvl1pPr>
            <a:extLst/>
          </a:lstStyle>
          <a:p>
            <a:pPr>
              <a:defRPr/>
            </a:pPr>
            <a:endParaRPr lang="ru-RU"/>
          </a:p>
        </p:txBody>
      </p:sp>
      <p:sp>
        <p:nvSpPr>
          <p:cNvPr id="5" name="Номер слайда 4"/>
          <p:cNvSpPr>
            <a:spLocks noGrp="1"/>
          </p:cNvSpPr>
          <p:nvPr>
            <p:ph type="sldNum" sz="quarter" idx="4"/>
          </p:nvPr>
        </p:nvSpPr>
        <p:spPr>
          <a:xfrm>
            <a:off x="11873178" y="8692445"/>
            <a:ext cx="650240" cy="519289"/>
          </a:xfrm>
          <a:prstGeom prst="rect">
            <a:avLst/>
          </a:prstGeom>
        </p:spPr>
        <p:txBody>
          <a:bodyPr vert="horz" lIns="130046" tIns="65023" rIns="130046" bIns="65023" anchor="b"/>
          <a:lstStyle>
            <a:lvl1pPr algn="r" eaLnBrk="1" latinLnBrk="0" hangingPunct="1">
              <a:defRPr kumimoji="0" sz="1400">
                <a:solidFill>
                  <a:schemeClr val="bg2">
                    <a:shade val="50000"/>
                  </a:schemeClr>
                </a:solidFill>
              </a:defRPr>
            </a:lvl1pPr>
            <a:extLst/>
          </a:lstStyle>
          <a:p>
            <a:pPr>
              <a:defRPr/>
            </a:pPr>
            <a:fld id="{D2BA09CE-FE53-44AA-B15A-5E7973EEB900}"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rtl="0" eaLnBrk="1" latinLnBrk="0" hangingPunct="1">
        <a:spcBef>
          <a:spcPct val="0"/>
        </a:spcBef>
        <a:buNone/>
        <a:defRPr kumimoji="0" sz="51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377133" indent="-377133" algn="l" rtl="0" eaLnBrk="1" latinLnBrk="0" hangingPunct="1">
        <a:spcBef>
          <a:spcPts val="356"/>
        </a:spcBef>
        <a:buClr>
          <a:schemeClr val="accent1"/>
        </a:buClr>
        <a:buSzPct val="80000"/>
        <a:buFont typeface="Wingdings 2"/>
        <a:buChar char=""/>
        <a:defRPr kumimoji="0" sz="4000" kern="1200">
          <a:solidFill>
            <a:schemeClr val="tx1"/>
          </a:solidFill>
          <a:effectLst/>
          <a:latin typeface="+mn-lt"/>
          <a:ea typeface="+mn-ea"/>
          <a:cs typeface="+mn-cs"/>
        </a:defRPr>
      </a:lvl1pPr>
      <a:lvl2pPr marL="780276" indent="-286101" algn="l" rtl="0" eaLnBrk="1" latinLnBrk="0" hangingPunct="1">
        <a:spcBef>
          <a:spcPts val="356"/>
        </a:spcBef>
        <a:buClr>
          <a:schemeClr val="accent1"/>
        </a:buClr>
        <a:buSzPct val="100000"/>
        <a:buFont typeface="Verdana"/>
        <a:buChar char="◦"/>
        <a:defRPr kumimoji="0" sz="3400" kern="1200">
          <a:solidFill>
            <a:schemeClr val="tx1"/>
          </a:solidFill>
          <a:latin typeface="+mn-lt"/>
          <a:ea typeface="+mn-ea"/>
          <a:cs typeface="+mn-cs"/>
        </a:defRPr>
      </a:lvl2pPr>
      <a:lvl3pPr marL="1118395" indent="-260092" algn="l" rtl="0" eaLnBrk="1" latinLnBrk="0" hangingPunct="1">
        <a:spcBef>
          <a:spcPts val="356"/>
        </a:spcBef>
        <a:buClr>
          <a:schemeClr val="accent2">
            <a:tint val="85000"/>
            <a:satMod val="285000"/>
          </a:schemeClr>
        </a:buClr>
        <a:buSzPct val="100000"/>
        <a:buFont typeface="Wingdings 2"/>
        <a:buChar char=""/>
        <a:defRPr kumimoji="0" sz="3100" kern="1200">
          <a:solidFill>
            <a:schemeClr val="tx1"/>
          </a:solidFill>
          <a:latin typeface="+mn-lt"/>
          <a:ea typeface="+mn-ea"/>
          <a:cs typeface="+mn-cs"/>
        </a:defRPr>
      </a:lvl3pPr>
      <a:lvl4pPr marL="1456515" indent="-260092" algn="l" rtl="0" eaLnBrk="1" latinLnBrk="0" hangingPunct="1">
        <a:spcBef>
          <a:spcPts val="327"/>
        </a:spcBef>
        <a:buClr>
          <a:schemeClr val="accent2">
            <a:tint val="85000"/>
            <a:satMod val="285000"/>
          </a:schemeClr>
        </a:buClr>
        <a:buSzPct val="112000"/>
        <a:buFont typeface="Verdana"/>
        <a:buChar char="◦"/>
        <a:defRPr kumimoji="0" sz="2700" kern="1200">
          <a:solidFill>
            <a:schemeClr val="tx1"/>
          </a:solidFill>
          <a:latin typeface="+mn-lt"/>
          <a:ea typeface="+mn-ea"/>
          <a:cs typeface="+mn-cs"/>
        </a:defRPr>
      </a:lvl4pPr>
      <a:lvl5pPr marL="1820644" indent="-260092" algn="l" rtl="0" eaLnBrk="1" latinLnBrk="0" hangingPunct="1">
        <a:spcBef>
          <a:spcPts val="356"/>
        </a:spcBef>
        <a:buClr>
          <a:schemeClr val="accent3">
            <a:tint val="85000"/>
            <a:satMod val="275000"/>
          </a:schemeClr>
        </a:buClr>
        <a:buSzPct val="100000"/>
        <a:buFont typeface="Wingdings 2"/>
        <a:buChar char=""/>
        <a:defRPr kumimoji="0" sz="2600" kern="1200">
          <a:solidFill>
            <a:schemeClr val="tx1"/>
          </a:solidFill>
          <a:latin typeface="+mn-lt"/>
          <a:ea typeface="+mn-ea"/>
          <a:cs typeface="+mn-cs"/>
        </a:defRPr>
      </a:lvl5pPr>
      <a:lvl6pPr marL="2119749" indent="-260092" algn="l" rtl="0" eaLnBrk="1" latinLnBrk="0" hangingPunct="1">
        <a:spcBef>
          <a:spcPts val="356"/>
        </a:spcBef>
        <a:buClr>
          <a:schemeClr val="accent3">
            <a:tint val="85000"/>
            <a:satMod val="275000"/>
          </a:schemeClr>
        </a:buClr>
        <a:buSzPct val="100000"/>
        <a:buFont typeface="Verdana"/>
        <a:buChar char="◦"/>
        <a:defRPr kumimoji="0" sz="2400" kern="1200" baseline="0">
          <a:solidFill>
            <a:schemeClr val="tx1"/>
          </a:solidFill>
          <a:latin typeface="+mn-lt"/>
          <a:ea typeface="+mn-ea"/>
          <a:cs typeface="+mn-cs"/>
        </a:defRPr>
      </a:lvl6pPr>
      <a:lvl7pPr marL="2418855" indent="-260092" algn="l" rtl="0" eaLnBrk="1" latinLnBrk="0" hangingPunct="1">
        <a:spcBef>
          <a:spcPts val="363"/>
        </a:spcBef>
        <a:buClr>
          <a:schemeClr val="accent3">
            <a:tint val="85000"/>
            <a:satMod val="275000"/>
          </a:schemeClr>
        </a:buClr>
        <a:buSzPct val="100000"/>
        <a:buFont typeface="Wingdings 2"/>
        <a:buChar char=""/>
        <a:defRPr kumimoji="0" sz="2100" kern="1200">
          <a:solidFill>
            <a:schemeClr val="tx1"/>
          </a:solidFill>
          <a:latin typeface="+mn-lt"/>
          <a:ea typeface="+mn-ea"/>
          <a:cs typeface="+mn-cs"/>
        </a:defRPr>
      </a:lvl7pPr>
      <a:lvl8pPr marL="2730965" indent="-260092" algn="l" rtl="0" eaLnBrk="1" latinLnBrk="0" hangingPunct="1">
        <a:spcBef>
          <a:spcPts val="366"/>
        </a:spcBef>
        <a:buClr>
          <a:schemeClr val="accent3">
            <a:tint val="85000"/>
            <a:satMod val="275000"/>
          </a:schemeClr>
        </a:buClr>
        <a:buSzPct val="100000"/>
        <a:buFont typeface="Verdana"/>
        <a:buChar char="◦"/>
        <a:defRPr kumimoji="0" sz="2100" kern="1200" baseline="0">
          <a:solidFill>
            <a:schemeClr val="tx1"/>
          </a:solidFill>
          <a:latin typeface="+mn-lt"/>
          <a:ea typeface="+mn-ea"/>
          <a:cs typeface="+mn-cs"/>
        </a:defRPr>
      </a:lvl8pPr>
      <a:lvl9pPr marL="3056080" indent="-260092" algn="l" rtl="0" eaLnBrk="1" latinLnBrk="0" hangingPunct="1">
        <a:spcBef>
          <a:spcPts val="363"/>
        </a:spcBef>
        <a:buClr>
          <a:schemeClr val="accent3">
            <a:tint val="85000"/>
            <a:satMod val="275000"/>
          </a:schemeClr>
        </a:buClr>
        <a:buSzPct val="100000"/>
        <a:buFont typeface="Wingdings 2"/>
        <a:buChar char=""/>
        <a:defRPr kumimoji="0" sz="21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50230" algn="l" rtl="0" eaLnBrk="1" latinLnBrk="0" hangingPunct="1">
        <a:defRPr kumimoji="0" kern="1200">
          <a:solidFill>
            <a:schemeClr val="tx1"/>
          </a:solidFill>
          <a:latin typeface="+mn-lt"/>
          <a:ea typeface="+mn-ea"/>
          <a:cs typeface="+mn-cs"/>
        </a:defRPr>
      </a:lvl2pPr>
      <a:lvl3pPr marL="1300460" algn="l" rtl="0" eaLnBrk="1" latinLnBrk="0" hangingPunct="1">
        <a:defRPr kumimoji="0" kern="1200">
          <a:solidFill>
            <a:schemeClr val="tx1"/>
          </a:solidFill>
          <a:latin typeface="+mn-lt"/>
          <a:ea typeface="+mn-ea"/>
          <a:cs typeface="+mn-cs"/>
        </a:defRPr>
      </a:lvl3pPr>
      <a:lvl4pPr marL="1950690" algn="l" rtl="0" eaLnBrk="1" latinLnBrk="0" hangingPunct="1">
        <a:defRPr kumimoji="0" kern="1200">
          <a:solidFill>
            <a:schemeClr val="tx1"/>
          </a:solidFill>
          <a:latin typeface="+mn-lt"/>
          <a:ea typeface="+mn-ea"/>
          <a:cs typeface="+mn-cs"/>
        </a:defRPr>
      </a:lvl4pPr>
      <a:lvl5pPr marL="2600919" algn="l" rtl="0" eaLnBrk="1" latinLnBrk="0" hangingPunct="1">
        <a:defRPr kumimoji="0" kern="1200">
          <a:solidFill>
            <a:schemeClr val="tx1"/>
          </a:solidFill>
          <a:latin typeface="+mn-lt"/>
          <a:ea typeface="+mn-ea"/>
          <a:cs typeface="+mn-cs"/>
        </a:defRPr>
      </a:lvl5pPr>
      <a:lvl6pPr marL="3251149" algn="l" rtl="0" eaLnBrk="1" latinLnBrk="0" hangingPunct="1">
        <a:defRPr kumimoji="0" kern="1200">
          <a:solidFill>
            <a:schemeClr val="tx1"/>
          </a:solidFill>
          <a:latin typeface="+mn-lt"/>
          <a:ea typeface="+mn-ea"/>
          <a:cs typeface="+mn-cs"/>
        </a:defRPr>
      </a:lvl6pPr>
      <a:lvl7pPr marL="3901379" algn="l" rtl="0" eaLnBrk="1" latinLnBrk="0" hangingPunct="1">
        <a:defRPr kumimoji="0" kern="1200">
          <a:solidFill>
            <a:schemeClr val="tx1"/>
          </a:solidFill>
          <a:latin typeface="+mn-lt"/>
          <a:ea typeface="+mn-ea"/>
          <a:cs typeface="+mn-cs"/>
        </a:defRPr>
      </a:lvl7pPr>
      <a:lvl8pPr marL="4551609" algn="l" rtl="0" eaLnBrk="1" latinLnBrk="0" hangingPunct="1">
        <a:defRPr kumimoji="0" kern="1200">
          <a:solidFill>
            <a:schemeClr val="tx1"/>
          </a:solidFill>
          <a:latin typeface="+mn-lt"/>
          <a:ea typeface="+mn-ea"/>
          <a:cs typeface="+mn-cs"/>
        </a:defRPr>
      </a:lvl8pPr>
      <a:lvl9pPr marL="5201839"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184.73.230.13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1358864" y="2233594"/>
            <a:ext cx="10466387" cy="3071834"/>
          </a:xfrm>
        </p:spPr>
        <p:txBody>
          <a:bodyPr>
            <a:noAutofit/>
          </a:bodyPr>
          <a:lstStyle/>
          <a:p>
            <a:pPr algn="ctr" eaLnBrk="1"/>
            <a:r>
              <a:rPr lang="ru-RU" sz="8800" b="1" dirty="0" smtClean="0">
                <a:solidFill>
                  <a:schemeClr val="tx1"/>
                </a:solidFill>
                <a:effectLst/>
                <a:latin typeface="Calibri" pitchFamily="34" charset="0"/>
                <a:ea typeface="Verdana" pitchFamily="34" charset="0"/>
                <a:cs typeface="Verdana" pitchFamily="34" charset="0"/>
                <a:sym typeface="Verdana" pitchFamily="34" charset="0"/>
              </a:rPr>
              <a:t>О создании секции </a:t>
            </a:r>
            <a:br>
              <a:rPr lang="ru-RU" sz="8800" b="1" dirty="0" smtClean="0">
                <a:solidFill>
                  <a:schemeClr val="tx1"/>
                </a:solidFill>
                <a:effectLst/>
                <a:latin typeface="Calibri" pitchFamily="34" charset="0"/>
                <a:ea typeface="Verdana" pitchFamily="34" charset="0"/>
                <a:cs typeface="Verdana" pitchFamily="34" charset="0"/>
                <a:sym typeface="Verdana" pitchFamily="34" charset="0"/>
              </a:rPr>
            </a:br>
            <a:r>
              <a:rPr lang="ru-RU" sz="8800" b="1" dirty="0" smtClean="0">
                <a:solidFill>
                  <a:schemeClr val="tx1"/>
                </a:solidFill>
                <a:effectLst/>
                <a:latin typeface="Calibri" pitchFamily="34" charset="0"/>
                <a:ea typeface="Verdana" pitchFamily="34" charset="0"/>
                <a:cs typeface="Verdana" pitchFamily="34" charset="0"/>
                <a:sym typeface="Verdana" pitchFamily="34" charset="0"/>
              </a:rPr>
              <a:t>«Коморбидность»</a:t>
            </a:r>
            <a:endParaRPr lang="ru-RU" sz="8800" dirty="0" smtClean="0">
              <a:solidFill>
                <a:schemeClr val="tx1"/>
              </a:solidFill>
              <a:effectLst/>
              <a:latin typeface="Calibri" pitchFamily="34" charset="0"/>
            </a:endParaRPr>
          </a:p>
        </p:txBody>
      </p:sp>
      <p:sp>
        <p:nvSpPr>
          <p:cNvPr id="3075" name="Rectangle 2"/>
          <p:cNvSpPr>
            <a:spLocks/>
          </p:cNvSpPr>
          <p:nvPr/>
        </p:nvSpPr>
        <p:spPr bwMode="auto">
          <a:xfrm>
            <a:off x="2358996" y="6948502"/>
            <a:ext cx="10072758" cy="1571636"/>
          </a:xfrm>
          <a:prstGeom prst="rect">
            <a:avLst/>
          </a:prstGeom>
          <a:noFill/>
          <a:ln w="12700">
            <a:noFill/>
            <a:miter lim="0"/>
            <a:headEnd/>
            <a:tailEnd/>
          </a:ln>
        </p:spPr>
        <p:txBody>
          <a:bodyPr lIns="50800" tIns="50800" rIns="50800" bIns="50800" anchor="ctr"/>
          <a:lstStyle/>
          <a:p>
            <a:pPr algn="r"/>
            <a:r>
              <a:rPr lang="ru-RU" sz="2400" dirty="0" smtClean="0">
                <a:latin typeface="Calibri" pitchFamily="34" charset="0"/>
                <a:ea typeface="Verdana" pitchFamily="34" charset="0"/>
                <a:cs typeface="Verdana" pitchFamily="34" charset="0"/>
                <a:sym typeface="Verdana" pitchFamily="34" charset="0"/>
              </a:rPr>
              <a:t>к.м.н</a:t>
            </a:r>
            <a:r>
              <a:rPr lang="ru-RU" sz="2400" dirty="0">
                <a:latin typeface="Calibri" pitchFamily="34" charset="0"/>
                <a:ea typeface="Verdana" pitchFamily="34" charset="0"/>
                <a:cs typeface="Verdana" pitchFamily="34" charset="0"/>
                <a:sym typeface="Verdana" pitchFamily="34" charset="0"/>
              </a:rPr>
              <a:t>., доцент кафедры терапии, клинической фармакологии и СМП </a:t>
            </a:r>
            <a:r>
              <a:rPr lang="ru-RU" sz="2400" dirty="0" smtClean="0">
                <a:latin typeface="Calibri" pitchFamily="34" charset="0"/>
                <a:ea typeface="Verdana" pitchFamily="34" charset="0"/>
                <a:cs typeface="Verdana" pitchFamily="34" charset="0"/>
                <a:sym typeface="Verdana" pitchFamily="34" charset="0"/>
              </a:rPr>
              <a:t>МГМСУ,</a:t>
            </a:r>
          </a:p>
          <a:p>
            <a:pPr algn="r"/>
            <a:r>
              <a:rPr lang="ru-RU" sz="2400" dirty="0" smtClean="0">
                <a:latin typeface="Calibri" pitchFamily="34" charset="0"/>
                <a:ea typeface="Verdana" pitchFamily="34" charset="0"/>
                <a:cs typeface="Verdana" pitchFamily="34" charset="0"/>
                <a:sym typeface="Verdana" pitchFamily="34" charset="0"/>
              </a:rPr>
              <a:t>главный клинический фармаколог ДЗ САО Москвы</a:t>
            </a:r>
          </a:p>
          <a:p>
            <a:pPr algn="r"/>
            <a:r>
              <a:rPr lang="ru-RU" sz="2400" dirty="0" smtClean="0">
                <a:latin typeface="Calibri" pitchFamily="34" charset="0"/>
                <a:ea typeface="Verdana" pitchFamily="34" charset="0"/>
                <a:cs typeface="Verdana" pitchFamily="34" charset="0"/>
                <a:sym typeface="Verdana" pitchFamily="34" charset="0"/>
              </a:rPr>
              <a:t>Скотников </a:t>
            </a:r>
            <a:r>
              <a:rPr lang="ru-RU" sz="2400" dirty="0">
                <a:latin typeface="Calibri" pitchFamily="34" charset="0"/>
                <a:ea typeface="Verdana" pitchFamily="34" charset="0"/>
                <a:cs typeface="Verdana" pitchFamily="34" charset="0"/>
                <a:sym typeface="Verdana" pitchFamily="34" charset="0"/>
              </a:rPr>
              <a:t>Антон Сергеевич</a:t>
            </a:r>
            <a:endParaRPr lang="ru-RU" sz="2400" dirty="0">
              <a:latin typeface="Calibri" pitchFamily="34"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159" y="2743185"/>
            <a:ext cx="3556025" cy="2593522"/>
          </a:xfrm>
          <a:prstGeom prst="rect">
            <a:avLst/>
          </a:prstGeom>
          <a:ln w="3175"/>
        </p:spPr>
        <p:style>
          <a:lnRef idx="2">
            <a:schemeClr val="dk1"/>
          </a:lnRef>
          <a:fillRef idx="1">
            <a:schemeClr val="lt1"/>
          </a:fillRef>
          <a:effectRef idx="0">
            <a:schemeClr val="dk1"/>
          </a:effectRef>
          <a:fontRef idx="minor">
            <a:schemeClr val="dk1"/>
          </a:fontRef>
        </p:style>
        <p:txBody>
          <a:bodyPr wrap="square" lIns="130039" tIns="65020" rIns="130039" bIns="65020" rtlCol="0">
            <a:spAutoFit/>
          </a:bodyPr>
          <a:lstStyle/>
          <a:p>
            <a:pPr marL="568921" indent="-568921">
              <a:buFont typeface="Arial" pitchFamily="34" charset="0"/>
              <a:buChar char="•"/>
            </a:pPr>
            <a:r>
              <a:rPr lang="en-US" sz="2000" b="1" dirty="0">
                <a:latin typeface="Calibri" pitchFamily="34" charset="0"/>
              </a:rPr>
              <a:t>I</a:t>
            </a:r>
            <a:r>
              <a:rPr lang="ru-RU" sz="2000" b="1" dirty="0">
                <a:latin typeface="Calibri" pitchFamily="34" charset="0"/>
              </a:rPr>
              <a:t>. </a:t>
            </a:r>
            <a:r>
              <a:rPr lang="en-US" sz="2000" b="1" dirty="0">
                <a:latin typeface="Calibri" pitchFamily="34" charset="0"/>
              </a:rPr>
              <a:t>Jensen</a:t>
            </a:r>
            <a:r>
              <a:rPr lang="ru-RU" sz="2000" b="1" dirty="0">
                <a:latin typeface="Calibri" pitchFamily="34" charset="0"/>
              </a:rPr>
              <a:t> (1975)</a:t>
            </a:r>
          </a:p>
          <a:p>
            <a:pPr marL="568921" indent="-568921">
              <a:buFont typeface="Arial" pitchFamily="34" charset="0"/>
              <a:buChar char="•"/>
            </a:pPr>
            <a:r>
              <a:rPr lang="en-US" sz="2000" b="1" dirty="0">
                <a:latin typeface="Calibri" pitchFamily="34" charset="0"/>
              </a:rPr>
              <a:t>J</a:t>
            </a:r>
            <a:r>
              <a:rPr lang="ru-RU" sz="2000" b="1" dirty="0">
                <a:latin typeface="Calibri" pitchFamily="34" charset="0"/>
              </a:rPr>
              <a:t>.</a:t>
            </a:r>
            <a:r>
              <a:rPr lang="en-US" sz="2000" b="1" dirty="0">
                <a:latin typeface="Calibri" pitchFamily="34" charset="0"/>
              </a:rPr>
              <a:t>H</a:t>
            </a:r>
            <a:r>
              <a:rPr lang="ru-RU" sz="2000" b="1" dirty="0">
                <a:latin typeface="Calibri" pitchFamily="34" charset="0"/>
              </a:rPr>
              <a:t>. </a:t>
            </a:r>
            <a:r>
              <a:rPr lang="en-US" sz="2000" b="1" dirty="0">
                <a:latin typeface="Calibri" pitchFamily="34" charset="0"/>
              </a:rPr>
              <a:t>Boyd </a:t>
            </a:r>
            <a:r>
              <a:rPr lang="ru-RU" sz="2000" b="1" dirty="0">
                <a:latin typeface="Calibri" pitchFamily="34" charset="0"/>
              </a:rPr>
              <a:t>(1984)</a:t>
            </a:r>
          </a:p>
          <a:p>
            <a:pPr marL="568921" indent="-568921">
              <a:buFont typeface="Arial" pitchFamily="34" charset="0"/>
              <a:buChar char="•"/>
            </a:pPr>
            <a:r>
              <a:rPr lang="en-US" sz="2000" b="1" dirty="0">
                <a:latin typeface="Calibri" pitchFamily="34" charset="0"/>
              </a:rPr>
              <a:t>J</a:t>
            </a:r>
            <a:r>
              <a:rPr lang="ru-RU" sz="2000" b="1" dirty="0">
                <a:latin typeface="Calibri" pitchFamily="34" charset="0"/>
              </a:rPr>
              <a:t>.</a:t>
            </a:r>
            <a:r>
              <a:rPr lang="en-US" sz="2000" b="1" dirty="0">
                <a:latin typeface="Calibri" pitchFamily="34" charset="0"/>
              </a:rPr>
              <a:t>D</a:t>
            </a:r>
            <a:r>
              <a:rPr lang="ru-RU" sz="2000" b="1" dirty="0">
                <a:latin typeface="Calibri" pitchFamily="34" charset="0"/>
              </a:rPr>
              <a:t>. </a:t>
            </a:r>
            <a:r>
              <a:rPr lang="en-US" sz="2000" b="1" dirty="0">
                <a:latin typeface="Calibri" pitchFamily="34" charset="0"/>
              </a:rPr>
              <a:t>Burke </a:t>
            </a:r>
            <a:r>
              <a:rPr lang="ru-RU" sz="2000" b="1" dirty="0">
                <a:latin typeface="Calibri" pitchFamily="34" charset="0"/>
              </a:rPr>
              <a:t>(1984)</a:t>
            </a:r>
          </a:p>
          <a:p>
            <a:pPr marL="568921" indent="-568921">
              <a:buFont typeface="Arial" pitchFamily="34" charset="0"/>
              <a:buChar char="•"/>
            </a:pPr>
            <a:r>
              <a:rPr lang="en-US" sz="2000" b="1" dirty="0">
                <a:latin typeface="Calibri" pitchFamily="34" charset="0"/>
              </a:rPr>
              <a:t>W</a:t>
            </a:r>
            <a:r>
              <a:rPr lang="ru-RU" sz="2000" b="1" dirty="0">
                <a:latin typeface="Calibri" pitchFamily="34" charset="0"/>
              </a:rPr>
              <a:t>.</a:t>
            </a:r>
            <a:r>
              <a:rPr lang="en-US" sz="2000" b="1" dirty="0">
                <a:latin typeface="Calibri" pitchFamily="34" charset="0"/>
              </a:rPr>
              <a:t>C</a:t>
            </a:r>
            <a:r>
              <a:rPr lang="ru-RU" sz="2000" b="1" dirty="0">
                <a:latin typeface="Calibri" pitchFamily="34" charset="0"/>
              </a:rPr>
              <a:t>. </a:t>
            </a:r>
            <a:r>
              <a:rPr lang="en-US" sz="2000" b="1" dirty="0">
                <a:latin typeface="Calibri" pitchFamily="34" charset="0"/>
              </a:rPr>
              <a:t>Sanderson</a:t>
            </a:r>
            <a:r>
              <a:rPr lang="ru-RU" sz="2000" b="1" dirty="0">
                <a:latin typeface="Calibri" pitchFamily="34" charset="0"/>
              </a:rPr>
              <a:t> (1990)</a:t>
            </a:r>
          </a:p>
          <a:p>
            <a:pPr marL="568921" indent="-568921">
              <a:buFont typeface="Arial" pitchFamily="34" charset="0"/>
              <a:buChar char="•"/>
            </a:pPr>
            <a:r>
              <a:rPr lang="ru-RU" sz="2000" b="1" dirty="0">
                <a:latin typeface="Calibri" pitchFamily="34" charset="0"/>
              </a:rPr>
              <a:t>Ю.Л. </a:t>
            </a:r>
            <a:r>
              <a:rPr lang="ru-RU" sz="2000" b="1" dirty="0" err="1">
                <a:latin typeface="Calibri" pitchFamily="34" charset="0"/>
              </a:rPr>
              <a:t>Нуллер</a:t>
            </a:r>
            <a:r>
              <a:rPr lang="ru-RU" sz="2000" b="1" dirty="0">
                <a:latin typeface="Calibri" pitchFamily="34" charset="0"/>
              </a:rPr>
              <a:t> (1993)</a:t>
            </a:r>
          </a:p>
          <a:p>
            <a:pPr marL="568921" indent="-568921">
              <a:buFont typeface="Arial" pitchFamily="34" charset="0"/>
              <a:buChar char="•"/>
            </a:pPr>
            <a:r>
              <a:rPr lang="en-US" sz="2000" b="1" dirty="0">
                <a:latin typeface="Calibri" pitchFamily="34" charset="0"/>
              </a:rPr>
              <a:t>L</a:t>
            </a:r>
            <a:r>
              <a:rPr lang="ru-RU" sz="2000" b="1" dirty="0">
                <a:latin typeface="Calibri" pitchFamily="34" charset="0"/>
              </a:rPr>
              <a:t>. </a:t>
            </a:r>
            <a:r>
              <a:rPr lang="en-US" sz="2000" b="1" dirty="0">
                <a:latin typeface="Calibri" pitchFamily="34" charset="0"/>
              </a:rPr>
              <a:t>Robins </a:t>
            </a:r>
            <a:r>
              <a:rPr lang="ru-RU" sz="2000" b="1" dirty="0">
                <a:latin typeface="Calibri" pitchFamily="34" charset="0"/>
              </a:rPr>
              <a:t>(1994)</a:t>
            </a:r>
          </a:p>
          <a:p>
            <a:pPr marL="568921" indent="-568921">
              <a:buFont typeface="Arial" pitchFamily="34" charset="0"/>
              <a:buChar char="•"/>
            </a:pPr>
            <a:r>
              <a:rPr lang="ru-RU" sz="2000" b="1" dirty="0">
                <a:latin typeface="Calibri" pitchFamily="34" charset="0"/>
              </a:rPr>
              <a:t>А.Б. Смулевич (1997)</a:t>
            </a:r>
          </a:p>
          <a:p>
            <a:pPr marL="568921" indent="-568921">
              <a:buFont typeface="Arial" pitchFamily="34" charset="0"/>
              <a:buChar char="•"/>
            </a:pPr>
            <a:r>
              <a:rPr lang="en-US" sz="2000" b="1" dirty="0">
                <a:latin typeface="Calibri" pitchFamily="34" charset="0"/>
              </a:rPr>
              <a:t>C</a:t>
            </a:r>
            <a:r>
              <a:rPr lang="ru-RU" sz="2000" b="1" dirty="0">
                <a:latin typeface="Calibri" pitchFamily="34" charset="0"/>
              </a:rPr>
              <a:t>.</a:t>
            </a:r>
            <a:r>
              <a:rPr lang="en-US" sz="2000" b="1" dirty="0">
                <a:latin typeface="Calibri" pitchFamily="34" charset="0"/>
              </a:rPr>
              <a:t>R</a:t>
            </a:r>
            <a:r>
              <a:rPr lang="ru-RU" sz="2000" b="1" dirty="0">
                <a:latin typeface="Calibri" pitchFamily="34" charset="0"/>
              </a:rPr>
              <a:t>. </a:t>
            </a:r>
            <a:r>
              <a:rPr lang="en-US" sz="2000" b="1" dirty="0" err="1">
                <a:latin typeface="Calibri" pitchFamily="34" charset="0"/>
              </a:rPr>
              <a:t>Cloninger</a:t>
            </a:r>
            <a:r>
              <a:rPr lang="ru-RU" sz="2000" b="1" dirty="0">
                <a:latin typeface="Calibri" pitchFamily="34" charset="0"/>
              </a:rPr>
              <a:t> (2002)</a:t>
            </a:r>
          </a:p>
        </p:txBody>
      </p:sp>
      <p:sp>
        <p:nvSpPr>
          <p:cNvPr id="6" name="TextBox 5"/>
          <p:cNvSpPr txBox="1"/>
          <p:nvPr/>
        </p:nvSpPr>
        <p:spPr>
          <a:xfrm>
            <a:off x="4402830" y="2743185"/>
            <a:ext cx="3556025" cy="5363511"/>
          </a:xfrm>
          <a:prstGeom prst="rect">
            <a:avLst/>
          </a:prstGeom>
          <a:ln w="3175"/>
        </p:spPr>
        <p:style>
          <a:lnRef idx="2">
            <a:schemeClr val="dk1"/>
          </a:lnRef>
          <a:fillRef idx="1">
            <a:schemeClr val="lt1"/>
          </a:fillRef>
          <a:effectRef idx="0">
            <a:schemeClr val="dk1"/>
          </a:effectRef>
          <a:fontRef idx="minor">
            <a:schemeClr val="dk1"/>
          </a:fontRef>
        </p:style>
        <p:txBody>
          <a:bodyPr wrap="square" lIns="130039" tIns="65020" rIns="130039" bIns="65020" rtlCol="0">
            <a:spAutoFit/>
          </a:bodyPr>
          <a:lstStyle/>
          <a:p>
            <a:pPr marL="568921" indent="-568921">
              <a:buFont typeface="Arial" pitchFamily="34" charset="0"/>
              <a:buChar char="•"/>
            </a:pPr>
            <a:r>
              <a:rPr lang="ru-RU" sz="2000" b="1" dirty="0">
                <a:latin typeface="Calibri" pitchFamily="34" charset="0"/>
              </a:rPr>
              <a:t>M.H. </a:t>
            </a:r>
            <a:r>
              <a:rPr lang="ru-RU" sz="2000" b="1" dirty="0" err="1">
                <a:latin typeface="Calibri" pitchFamily="34" charset="0"/>
              </a:rPr>
              <a:t>Kaplan</a:t>
            </a:r>
            <a:r>
              <a:rPr lang="ru-RU" sz="2000" b="1" dirty="0">
                <a:latin typeface="Calibri" pitchFamily="34" charset="0"/>
              </a:rPr>
              <a:t> (1974)</a:t>
            </a:r>
          </a:p>
          <a:p>
            <a:pPr marL="568921" indent="-568921">
              <a:buFont typeface="Arial" pitchFamily="34" charset="0"/>
              <a:buChar char="•"/>
            </a:pPr>
            <a:r>
              <a:rPr lang="en-US" sz="2000" b="1" dirty="0">
                <a:latin typeface="Calibri" pitchFamily="34" charset="0"/>
              </a:rPr>
              <a:t>M</a:t>
            </a:r>
            <a:r>
              <a:rPr lang="ru-RU" sz="2000" b="1" dirty="0">
                <a:latin typeface="Calibri" pitchFamily="34" charset="0"/>
              </a:rPr>
              <a:t>.</a:t>
            </a:r>
            <a:r>
              <a:rPr lang="en-US" sz="2000" b="1" dirty="0">
                <a:latin typeface="Calibri" pitchFamily="34" charset="0"/>
              </a:rPr>
              <a:t>E</a:t>
            </a:r>
            <a:r>
              <a:rPr lang="ru-RU" sz="2000" b="1" dirty="0">
                <a:latin typeface="Calibri" pitchFamily="34" charset="0"/>
              </a:rPr>
              <a:t>. </a:t>
            </a:r>
            <a:r>
              <a:rPr lang="en-US" sz="2000" b="1" dirty="0" err="1">
                <a:latin typeface="Calibri" pitchFamily="34" charset="0"/>
              </a:rPr>
              <a:t>Charlson</a:t>
            </a:r>
            <a:r>
              <a:rPr lang="ru-RU" sz="2000" b="1" dirty="0">
                <a:latin typeface="Calibri" pitchFamily="34" charset="0"/>
              </a:rPr>
              <a:t> (1987)</a:t>
            </a:r>
          </a:p>
          <a:p>
            <a:pPr marL="568921" indent="-568921">
              <a:buFont typeface="Arial" pitchFamily="34" charset="0"/>
              <a:buChar char="•"/>
            </a:pPr>
            <a:r>
              <a:rPr lang="en-US" sz="2000" b="1" dirty="0">
                <a:latin typeface="Calibri" pitchFamily="34" charset="0"/>
              </a:rPr>
              <a:t>F</a:t>
            </a:r>
            <a:r>
              <a:rPr lang="ru-RU" sz="2000" b="1" dirty="0">
                <a:latin typeface="Calibri" pitchFamily="34" charset="0"/>
              </a:rPr>
              <a:t>.</a:t>
            </a:r>
            <a:r>
              <a:rPr lang="en-US" sz="2000" b="1" dirty="0">
                <a:latin typeface="Calibri" pitchFamily="34" charset="0"/>
              </a:rPr>
              <a:t>G</a:t>
            </a:r>
            <a:r>
              <a:rPr lang="ru-RU" sz="2000" b="1" dirty="0">
                <a:latin typeface="Calibri" pitchFamily="34" charset="0"/>
              </a:rPr>
              <a:t>. </a:t>
            </a:r>
            <a:r>
              <a:rPr lang="en-US" sz="2000" b="1" dirty="0" err="1">
                <a:latin typeface="Calibri" pitchFamily="34" charset="0"/>
              </a:rPr>
              <a:t>Schellevis</a:t>
            </a:r>
            <a:r>
              <a:rPr lang="en-US" sz="2000" b="1" dirty="0">
                <a:latin typeface="Calibri" pitchFamily="34" charset="0"/>
              </a:rPr>
              <a:t> </a:t>
            </a:r>
            <a:r>
              <a:rPr lang="ru-RU" sz="2000" b="1" dirty="0">
                <a:latin typeface="Calibri" pitchFamily="34" charset="0"/>
              </a:rPr>
              <a:t>(1993)</a:t>
            </a:r>
          </a:p>
          <a:p>
            <a:pPr marL="568921" indent="-568921">
              <a:buFont typeface="Arial" pitchFamily="34" charset="0"/>
              <a:buChar char="•"/>
            </a:pPr>
            <a:r>
              <a:rPr lang="en-US" sz="2000" b="1" dirty="0">
                <a:latin typeface="Calibri" pitchFamily="34" charset="0"/>
              </a:rPr>
              <a:t>H</a:t>
            </a:r>
            <a:r>
              <a:rPr lang="ru-RU" sz="2000" b="1" dirty="0">
                <a:latin typeface="Calibri" pitchFamily="34" charset="0"/>
              </a:rPr>
              <a:t>.</a:t>
            </a:r>
            <a:r>
              <a:rPr lang="en-US" sz="2000" b="1" dirty="0">
                <a:latin typeface="Calibri" pitchFamily="34" charset="0"/>
              </a:rPr>
              <a:t>C</a:t>
            </a:r>
            <a:r>
              <a:rPr lang="ru-RU" sz="2000" b="1" dirty="0">
                <a:latin typeface="Calibri" pitchFamily="34" charset="0"/>
              </a:rPr>
              <a:t>. </a:t>
            </a:r>
            <a:r>
              <a:rPr lang="en-US" sz="2000" b="1" dirty="0">
                <a:latin typeface="Calibri" pitchFamily="34" charset="0"/>
              </a:rPr>
              <a:t>Kraemer </a:t>
            </a:r>
            <a:r>
              <a:rPr lang="ru-RU" sz="2000" b="1" dirty="0">
                <a:latin typeface="Calibri" pitchFamily="34" charset="0"/>
              </a:rPr>
              <a:t>(1995)</a:t>
            </a:r>
          </a:p>
          <a:p>
            <a:pPr marL="568921" indent="-568921">
              <a:buFont typeface="Arial" pitchFamily="34" charset="0"/>
              <a:buChar char="•"/>
            </a:pPr>
            <a:r>
              <a:rPr lang="en-US" sz="2000" b="1" dirty="0">
                <a:latin typeface="Calibri" pitchFamily="34" charset="0"/>
              </a:rPr>
              <a:t>M</a:t>
            </a:r>
            <a:r>
              <a:rPr lang="ru-RU" sz="2000" b="1" dirty="0">
                <a:latin typeface="Calibri" pitchFamily="34" charset="0"/>
              </a:rPr>
              <a:t>. </a:t>
            </a:r>
            <a:r>
              <a:rPr lang="ru-RU" sz="2000" b="1" dirty="0" err="1">
                <a:latin typeface="Calibri" pitchFamily="34" charset="0"/>
              </a:rPr>
              <a:t>van</a:t>
            </a:r>
            <a:r>
              <a:rPr lang="ru-RU" sz="2000" b="1" dirty="0">
                <a:latin typeface="Calibri" pitchFamily="34" charset="0"/>
              </a:rPr>
              <a:t> </a:t>
            </a:r>
            <a:r>
              <a:rPr lang="ru-RU" sz="2000" b="1" dirty="0" err="1">
                <a:latin typeface="Calibri" pitchFamily="34" charset="0"/>
              </a:rPr>
              <a:t>den</a:t>
            </a:r>
            <a:r>
              <a:rPr lang="ru-RU" sz="2000" b="1" dirty="0">
                <a:latin typeface="Calibri" pitchFamily="34" charset="0"/>
              </a:rPr>
              <a:t> </a:t>
            </a:r>
            <a:r>
              <a:rPr lang="ru-RU" sz="2000" b="1" dirty="0" err="1">
                <a:latin typeface="Calibri" pitchFamily="34" charset="0"/>
              </a:rPr>
              <a:t>Akker</a:t>
            </a:r>
            <a:r>
              <a:rPr lang="ru-RU" sz="2000" b="1" dirty="0">
                <a:latin typeface="Calibri" pitchFamily="34" charset="0"/>
              </a:rPr>
              <a:t> (1996)</a:t>
            </a:r>
          </a:p>
          <a:p>
            <a:pPr marL="568921" indent="-568921">
              <a:buFont typeface="Arial" pitchFamily="34" charset="0"/>
              <a:buChar char="•"/>
            </a:pPr>
            <a:r>
              <a:rPr lang="en-US" sz="2000" b="1" dirty="0">
                <a:latin typeface="Calibri" pitchFamily="34" charset="0"/>
              </a:rPr>
              <a:t>T</a:t>
            </a:r>
            <a:r>
              <a:rPr lang="ru-RU" sz="2000" b="1" dirty="0">
                <a:latin typeface="Calibri" pitchFamily="34" charset="0"/>
              </a:rPr>
              <a:t>. </a:t>
            </a:r>
            <a:r>
              <a:rPr lang="en-US" sz="2000" b="1" dirty="0" err="1">
                <a:latin typeface="Calibri" pitchFamily="34" charset="0"/>
              </a:rPr>
              <a:t>Pincus</a:t>
            </a:r>
            <a:r>
              <a:rPr lang="ru-RU" sz="2000" b="1" dirty="0">
                <a:latin typeface="Calibri" pitchFamily="34" charset="0"/>
              </a:rPr>
              <a:t> (1996)</a:t>
            </a:r>
          </a:p>
          <a:p>
            <a:pPr marL="568921" indent="-568921">
              <a:buFont typeface="Arial" pitchFamily="34" charset="0"/>
              <a:buChar char="•"/>
            </a:pPr>
            <a:r>
              <a:rPr lang="en-US" sz="2000" b="1" dirty="0">
                <a:latin typeface="Calibri" pitchFamily="34" charset="0"/>
              </a:rPr>
              <a:t>A</a:t>
            </a:r>
            <a:r>
              <a:rPr lang="ru-RU" sz="2000" b="1" dirty="0">
                <a:latin typeface="Calibri" pitchFamily="34" charset="0"/>
              </a:rPr>
              <a:t>. </a:t>
            </a:r>
            <a:r>
              <a:rPr lang="en-US" sz="2000" b="1" dirty="0" err="1">
                <a:latin typeface="Calibri" pitchFamily="34" charset="0"/>
              </a:rPr>
              <a:t>Grimby</a:t>
            </a:r>
            <a:r>
              <a:rPr lang="ru-RU" sz="2000" b="1" dirty="0">
                <a:latin typeface="Calibri" pitchFamily="34" charset="0"/>
              </a:rPr>
              <a:t> (1997)</a:t>
            </a:r>
          </a:p>
          <a:p>
            <a:pPr marL="568921" indent="-568921">
              <a:buFont typeface="Arial" pitchFamily="34" charset="0"/>
              <a:buChar char="•"/>
            </a:pPr>
            <a:r>
              <a:rPr lang="ru-RU" sz="2000" b="1" dirty="0">
                <a:latin typeface="Calibri" pitchFamily="34" charset="0"/>
              </a:rPr>
              <a:t>S. </a:t>
            </a:r>
            <a:r>
              <a:rPr lang="ru-RU" sz="2000" b="1" dirty="0" err="1">
                <a:latin typeface="Calibri" pitchFamily="34" charset="0"/>
              </a:rPr>
              <a:t>Greenfield</a:t>
            </a:r>
            <a:r>
              <a:rPr lang="ru-RU" sz="2000" b="1" dirty="0">
                <a:latin typeface="Calibri" pitchFamily="34" charset="0"/>
              </a:rPr>
              <a:t> (1999)</a:t>
            </a:r>
          </a:p>
          <a:p>
            <a:pPr marL="568921" indent="-568921">
              <a:buFont typeface="Arial" pitchFamily="34" charset="0"/>
              <a:buChar char="•"/>
            </a:pPr>
            <a:r>
              <a:rPr lang="en-US" sz="2000" b="1" dirty="0">
                <a:latin typeface="Calibri" pitchFamily="34" charset="0"/>
              </a:rPr>
              <a:t>M</a:t>
            </a:r>
            <a:r>
              <a:rPr lang="ru-RU" sz="2000" b="1" dirty="0">
                <a:latin typeface="Calibri" pitchFamily="34" charset="0"/>
              </a:rPr>
              <a:t>. </a:t>
            </a:r>
            <a:r>
              <a:rPr lang="en-US" sz="2000" b="1" dirty="0">
                <a:latin typeface="Calibri" pitchFamily="34" charset="0"/>
              </a:rPr>
              <a:t>Fortin</a:t>
            </a:r>
            <a:r>
              <a:rPr lang="ru-RU" sz="2000" b="1" dirty="0">
                <a:latin typeface="Calibri" pitchFamily="34" charset="0"/>
              </a:rPr>
              <a:t> (2004)</a:t>
            </a:r>
          </a:p>
          <a:p>
            <a:pPr marL="568921" indent="-568921">
              <a:buFont typeface="Arial" pitchFamily="34" charset="0"/>
              <a:buChar char="•"/>
            </a:pPr>
            <a:r>
              <a:rPr lang="en-US" sz="2000" b="1" dirty="0">
                <a:latin typeface="Calibri" pitchFamily="34" charset="0"/>
              </a:rPr>
              <a:t>A</a:t>
            </a:r>
            <a:r>
              <a:rPr lang="ru-RU" sz="2000" b="1" dirty="0">
                <a:latin typeface="Calibri" pitchFamily="34" charset="0"/>
              </a:rPr>
              <a:t>. </a:t>
            </a:r>
            <a:r>
              <a:rPr lang="en-US" sz="2000" b="1" dirty="0" err="1">
                <a:latin typeface="Calibri" pitchFamily="34" charset="0"/>
              </a:rPr>
              <a:t>Vanasse</a:t>
            </a:r>
            <a:r>
              <a:rPr lang="en-US" sz="2000" b="1" dirty="0">
                <a:latin typeface="Calibri" pitchFamily="34" charset="0"/>
              </a:rPr>
              <a:t> </a:t>
            </a:r>
            <a:r>
              <a:rPr lang="ru-RU" sz="2000" b="1" dirty="0">
                <a:latin typeface="Calibri" pitchFamily="34" charset="0"/>
              </a:rPr>
              <a:t>(2005)</a:t>
            </a:r>
          </a:p>
          <a:p>
            <a:pPr marL="568921" indent="-568921">
              <a:buFont typeface="Arial" pitchFamily="34" charset="0"/>
              <a:buChar char="•"/>
            </a:pPr>
            <a:r>
              <a:rPr lang="en-US" sz="2000" b="1" dirty="0">
                <a:latin typeface="Calibri" pitchFamily="34" charset="0"/>
              </a:rPr>
              <a:t>C</a:t>
            </a:r>
            <a:r>
              <a:rPr lang="ru-RU" sz="2000" b="1" dirty="0">
                <a:latin typeface="Calibri" pitchFamily="34" charset="0"/>
              </a:rPr>
              <a:t>. </a:t>
            </a:r>
            <a:r>
              <a:rPr lang="en-US" sz="2000" b="1" dirty="0" err="1">
                <a:latin typeface="Calibri" pitchFamily="34" charset="0"/>
              </a:rPr>
              <a:t>Hudon</a:t>
            </a:r>
            <a:r>
              <a:rPr lang="ru-RU" sz="2000" b="1" dirty="0">
                <a:latin typeface="Calibri" pitchFamily="34" charset="0"/>
              </a:rPr>
              <a:t> (2005)</a:t>
            </a:r>
          </a:p>
          <a:p>
            <a:pPr marL="568921" indent="-568921">
              <a:buFont typeface="Arial" pitchFamily="34" charset="0"/>
              <a:buChar char="•"/>
            </a:pPr>
            <a:r>
              <a:rPr lang="ru-RU" sz="2000" b="1" dirty="0">
                <a:latin typeface="Calibri" pitchFamily="34" charset="0"/>
              </a:rPr>
              <a:t>Л.Б. Лазебник (2005)</a:t>
            </a:r>
          </a:p>
          <a:p>
            <a:pPr marL="568921" indent="-568921">
              <a:buFont typeface="Arial" pitchFamily="34" charset="0"/>
              <a:buChar char="•"/>
            </a:pPr>
            <a:r>
              <a:rPr lang="ru-RU" sz="2000" b="1" dirty="0">
                <a:latin typeface="Calibri" pitchFamily="34" charset="0"/>
              </a:rPr>
              <a:t>А.Л. Вёрткин (2007)</a:t>
            </a:r>
          </a:p>
          <a:p>
            <a:pPr marL="568921" indent="-568921">
              <a:buFont typeface="Arial" pitchFamily="34" charset="0"/>
              <a:buChar char="•"/>
            </a:pPr>
            <a:r>
              <a:rPr lang="ru-RU" sz="2000" b="1" dirty="0">
                <a:latin typeface="Calibri" pitchFamily="34" charset="0"/>
              </a:rPr>
              <a:t>О.В. </a:t>
            </a:r>
            <a:r>
              <a:rPr lang="ru-RU" sz="2000" b="1" dirty="0" err="1">
                <a:latin typeface="Calibri" pitchFamily="34" charset="0"/>
              </a:rPr>
              <a:t>Зайратьянц</a:t>
            </a:r>
            <a:r>
              <a:rPr lang="ru-RU" sz="2000" b="1" dirty="0">
                <a:latin typeface="Calibri" pitchFamily="34" charset="0"/>
              </a:rPr>
              <a:t> (2008)</a:t>
            </a:r>
          </a:p>
          <a:p>
            <a:pPr marL="568921" indent="-568921">
              <a:buFont typeface="Arial" pitchFamily="34" charset="0"/>
              <a:buChar char="•"/>
            </a:pPr>
            <a:r>
              <a:rPr lang="en-US" sz="2000" b="1" dirty="0">
                <a:latin typeface="Calibri" pitchFamily="34" charset="0"/>
              </a:rPr>
              <a:t>G</a:t>
            </a:r>
            <a:r>
              <a:rPr lang="ru-RU" sz="2000" b="1" dirty="0">
                <a:latin typeface="Calibri" pitchFamily="34" charset="0"/>
              </a:rPr>
              <a:t>.</a:t>
            </a:r>
            <a:r>
              <a:rPr lang="en-US" sz="2000" b="1" dirty="0">
                <a:latin typeface="Calibri" pitchFamily="34" charset="0"/>
              </a:rPr>
              <a:t>E</a:t>
            </a:r>
            <a:r>
              <a:rPr lang="ru-RU" sz="2000" b="1" dirty="0">
                <a:latin typeface="Calibri" pitchFamily="34" charset="0"/>
              </a:rPr>
              <a:t>. </a:t>
            </a:r>
            <a:r>
              <a:rPr lang="en-US" sz="2000" b="1" dirty="0" err="1">
                <a:latin typeface="Calibri" pitchFamily="34" charset="0"/>
              </a:rPr>
              <a:t>Caughey</a:t>
            </a:r>
            <a:r>
              <a:rPr lang="ru-RU" sz="2000" b="1" dirty="0">
                <a:latin typeface="Calibri" pitchFamily="34" charset="0"/>
              </a:rPr>
              <a:t> (2008)</a:t>
            </a:r>
          </a:p>
          <a:p>
            <a:pPr marL="568921" indent="-568921">
              <a:buFont typeface="Arial" pitchFamily="34" charset="0"/>
              <a:buChar char="•"/>
            </a:pPr>
            <a:r>
              <a:rPr lang="ru-RU" sz="2000" b="1" dirty="0">
                <a:latin typeface="Calibri" pitchFamily="34" charset="0"/>
              </a:rPr>
              <a:t>Ф.И. </a:t>
            </a:r>
            <a:r>
              <a:rPr lang="ru-RU" sz="2000" b="1" dirty="0" err="1">
                <a:latin typeface="Calibri" pitchFamily="34" charset="0"/>
              </a:rPr>
              <a:t>Белялов</a:t>
            </a:r>
            <a:r>
              <a:rPr lang="ru-RU" sz="2000" b="1" dirty="0">
                <a:latin typeface="Calibri" pitchFamily="34" charset="0"/>
              </a:rPr>
              <a:t> (2009)</a:t>
            </a:r>
          </a:p>
          <a:p>
            <a:pPr marL="568921" indent="-568921">
              <a:buFont typeface="Arial" pitchFamily="34" charset="0"/>
              <a:buChar char="•"/>
            </a:pPr>
            <a:r>
              <a:rPr lang="ru-RU" sz="2000" b="1" dirty="0">
                <a:latin typeface="Calibri" pitchFamily="34" charset="0"/>
              </a:rPr>
              <a:t>Л.А. </a:t>
            </a:r>
            <a:r>
              <a:rPr lang="ru-RU" sz="2000" b="1" dirty="0" err="1">
                <a:latin typeface="Calibri" pitchFamily="34" charset="0"/>
              </a:rPr>
              <a:t>Лучихин</a:t>
            </a:r>
            <a:r>
              <a:rPr lang="ru-RU" sz="2000" b="1" dirty="0">
                <a:latin typeface="Calibri" pitchFamily="34" charset="0"/>
              </a:rPr>
              <a:t> (2010)</a:t>
            </a:r>
          </a:p>
        </p:txBody>
      </p:sp>
      <p:sp>
        <p:nvSpPr>
          <p:cNvPr id="8" name="TextBox 7"/>
          <p:cNvSpPr txBox="1"/>
          <p:nvPr/>
        </p:nvSpPr>
        <p:spPr>
          <a:xfrm>
            <a:off x="609559" y="720408"/>
            <a:ext cx="11785682" cy="993084"/>
          </a:xfrm>
          <a:prstGeom prst="rect">
            <a:avLst/>
          </a:prstGeom>
          <a:noFill/>
        </p:spPr>
        <p:txBody>
          <a:bodyPr wrap="square" lIns="130039" tIns="65020" rIns="130039" bIns="65020" rtlCol="0">
            <a:spAutoFit/>
          </a:bodyPr>
          <a:lstStyle/>
          <a:p>
            <a:pPr algn="ctr"/>
            <a:r>
              <a:rPr lang="ru-RU" sz="2800" b="1" dirty="0" smtClean="0">
                <a:latin typeface="Calibri" pitchFamily="34" charset="0"/>
              </a:rPr>
              <a:t>В ближайшие годы после открытия коморбидности она была выделена в качестве отдельного научно-исследовательского направления</a:t>
            </a:r>
            <a:endParaRPr lang="ru-RU" sz="2800" b="1" dirty="0">
              <a:latin typeface="Calibri" pitchFamily="34" charset="0"/>
            </a:endParaRPr>
          </a:p>
        </p:txBody>
      </p:sp>
      <p:sp>
        <p:nvSpPr>
          <p:cNvPr id="9" name="TextBox 8"/>
          <p:cNvSpPr txBox="1"/>
          <p:nvPr/>
        </p:nvSpPr>
        <p:spPr>
          <a:xfrm>
            <a:off x="4470387" y="2031980"/>
            <a:ext cx="7823255" cy="481499"/>
          </a:xfrm>
          <a:prstGeom prst="rect">
            <a:avLst/>
          </a:prstGeom>
          <a:noFill/>
        </p:spPr>
        <p:txBody>
          <a:bodyPr wrap="square" lIns="130039" tIns="65020" rIns="130039" bIns="65020" rtlCol="0">
            <a:spAutoFit/>
          </a:bodyPr>
          <a:lstStyle/>
          <a:p>
            <a:pPr algn="ctr"/>
            <a:r>
              <a:rPr lang="ru-RU" sz="2300" dirty="0">
                <a:latin typeface="Calibri" pitchFamily="34" charset="0"/>
              </a:rPr>
              <a:t>Коморбидность в клинике внутренних болезней</a:t>
            </a:r>
          </a:p>
        </p:txBody>
      </p:sp>
      <p:sp>
        <p:nvSpPr>
          <p:cNvPr id="10" name="TextBox 9"/>
          <p:cNvSpPr txBox="1"/>
          <p:nvPr/>
        </p:nvSpPr>
        <p:spPr>
          <a:xfrm>
            <a:off x="812760" y="1828779"/>
            <a:ext cx="3556025" cy="831680"/>
          </a:xfrm>
          <a:prstGeom prst="rect">
            <a:avLst/>
          </a:prstGeom>
          <a:noFill/>
        </p:spPr>
        <p:txBody>
          <a:bodyPr wrap="square" lIns="130039" tIns="65020" rIns="130039" bIns="65020" rtlCol="0">
            <a:spAutoFit/>
          </a:bodyPr>
          <a:lstStyle/>
          <a:p>
            <a:pPr algn="ctr"/>
            <a:r>
              <a:rPr lang="ru-RU" sz="2300" dirty="0">
                <a:latin typeface="Calibri" pitchFamily="34" charset="0"/>
              </a:rPr>
              <a:t>Коморбидность в психиатрии</a:t>
            </a:r>
          </a:p>
        </p:txBody>
      </p:sp>
      <p:pic>
        <p:nvPicPr>
          <p:cNvPr id="102402" name="Picture 2"/>
          <p:cNvPicPr>
            <a:picLocks noChangeAspect="1" noChangeArrowheads="1"/>
          </p:cNvPicPr>
          <p:nvPr/>
        </p:nvPicPr>
        <p:blipFill>
          <a:blip r:embed="rId2"/>
          <a:srcRect l="37344" t="22500" r="35937" b="16036"/>
          <a:stretch>
            <a:fillRect/>
          </a:stretch>
        </p:blipFill>
        <p:spPr bwMode="auto">
          <a:xfrm>
            <a:off x="8111124" y="2743185"/>
            <a:ext cx="4161496" cy="5384838"/>
          </a:xfrm>
          <a:prstGeom prst="rect">
            <a:avLst/>
          </a:prstGeom>
          <a:noFill/>
          <a:ln w="9525">
            <a:solidFill>
              <a:schemeClr val="tx1"/>
            </a:solidFill>
            <a:miter lim="800000"/>
            <a:headEnd/>
            <a:tailEnd/>
          </a:ln>
          <a:effectLst/>
        </p:spPr>
      </p:pic>
      <p:pic>
        <p:nvPicPr>
          <p:cNvPr id="102403" name="Picture 3"/>
          <p:cNvPicPr>
            <a:picLocks noChangeAspect="1" noChangeArrowheads="1"/>
          </p:cNvPicPr>
          <p:nvPr/>
        </p:nvPicPr>
        <p:blipFill>
          <a:blip r:embed="rId3"/>
          <a:srcRect l="15000" t="24670" r="9999" b="31278"/>
          <a:stretch>
            <a:fillRect/>
          </a:stretch>
        </p:blipFill>
        <p:spPr bwMode="auto">
          <a:xfrm>
            <a:off x="711161" y="5486405"/>
            <a:ext cx="3556025" cy="26416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77" y="711171"/>
            <a:ext cx="6705647" cy="507969"/>
          </a:xfrm>
        </p:spPr>
        <p:txBody>
          <a:bodyPr>
            <a:noAutofit/>
          </a:bodyPr>
          <a:lstStyle/>
          <a:p>
            <a:pPr algn="ctr"/>
            <a:r>
              <a:rPr lang="ru-RU" sz="2800" dirty="0" smtClean="0">
                <a:solidFill>
                  <a:schemeClr val="tx1"/>
                </a:solidFill>
                <a:effectLst/>
                <a:latin typeface="+mn-lt"/>
              </a:rPr>
              <a:t>Синонимы коморбидности</a:t>
            </a:r>
            <a:endParaRPr lang="ru-RU" sz="2800" dirty="0">
              <a:solidFill>
                <a:schemeClr val="tx1"/>
              </a:solidFill>
              <a:effectLst/>
              <a:latin typeface="+mn-lt"/>
            </a:endParaRPr>
          </a:p>
        </p:txBody>
      </p:sp>
      <p:sp>
        <p:nvSpPr>
          <p:cNvPr id="12" name="Ромб 11"/>
          <p:cNvSpPr/>
          <p:nvPr/>
        </p:nvSpPr>
        <p:spPr>
          <a:xfrm rot="21122901">
            <a:off x="406357" y="5187541"/>
            <a:ext cx="5994442" cy="2946421"/>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lIns="130039" tIns="65020" rIns="130039" bIns="65020" rtlCol="0" anchor="ctr"/>
          <a:lstStyle/>
          <a:p>
            <a:pPr algn="ctr"/>
            <a:r>
              <a:rPr lang="ru-RU" sz="2800" b="1" dirty="0" err="1"/>
              <a:t>Плюрипатология</a:t>
            </a:r>
            <a:endParaRPr lang="ru-RU" sz="2800" b="1" dirty="0"/>
          </a:p>
        </p:txBody>
      </p:sp>
      <p:sp>
        <p:nvSpPr>
          <p:cNvPr id="8" name="Равнобедренный треугольник 7"/>
          <p:cNvSpPr/>
          <p:nvPr/>
        </p:nvSpPr>
        <p:spPr>
          <a:xfrm rot="20733534">
            <a:off x="6160678" y="3990111"/>
            <a:ext cx="6299244" cy="2946421"/>
          </a:xfrm>
          <a:prstGeom prst="triangle">
            <a:avLst>
              <a:gd name="adj" fmla="val 71261"/>
            </a:avLst>
          </a:prstGeom>
        </p:spPr>
        <p:style>
          <a:lnRef idx="2">
            <a:schemeClr val="accent6">
              <a:shade val="50000"/>
            </a:schemeClr>
          </a:lnRef>
          <a:fillRef idx="1">
            <a:schemeClr val="accent6"/>
          </a:fillRef>
          <a:effectRef idx="0">
            <a:schemeClr val="accent6"/>
          </a:effectRef>
          <a:fontRef idx="minor">
            <a:schemeClr val="lt1"/>
          </a:fontRef>
        </p:style>
        <p:txBody>
          <a:bodyPr lIns="130039" tIns="65020" rIns="130039" bIns="65020" rtlCol="0" anchor="ctr"/>
          <a:lstStyle/>
          <a:p>
            <a:pPr algn="ctr"/>
            <a:r>
              <a:rPr lang="ru-RU" sz="2800" b="1" dirty="0" err="1"/>
              <a:t>Соболезненность</a:t>
            </a:r>
            <a:endParaRPr lang="ru-RU" sz="2800" b="1" dirty="0"/>
          </a:p>
        </p:txBody>
      </p:sp>
      <p:sp>
        <p:nvSpPr>
          <p:cNvPr id="14" name="Параллелограмм 13"/>
          <p:cNvSpPr/>
          <p:nvPr/>
        </p:nvSpPr>
        <p:spPr>
          <a:xfrm rot="566788">
            <a:off x="4841266" y="6579113"/>
            <a:ext cx="5994442" cy="1300480"/>
          </a:xfrm>
          <a:prstGeom prst="parallelogram">
            <a:avLst/>
          </a:prstGeom>
          <a:solidFill>
            <a:srgbClr val="00B050"/>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2800" b="1" dirty="0" err="1"/>
              <a:t>Мультифакториальные</a:t>
            </a:r>
            <a:r>
              <a:rPr lang="ru-RU" sz="2800" b="1" dirty="0"/>
              <a:t> заболевания</a:t>
            </a:r>
          </a:p>
        </p:txBody>
      </p:sp>
      <p:sp>
        <p:nvSpPr>
          <p:cNvPr id="9" name="Скругленный прямоугольник 8"/>
          <p:cNvSpPr/>
          <p:nvPr/>
        </p:nvSpPr>
        <p:spPr>
          <a:xfrm rot="294025">
            <a:off x="812760" y="3628416"/>
            <a:ext cx="4165629" cy="2133615"/>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2800" b="1" dirty="0"/>
              <a:t>Двойной диагноз</a:t>
            </a:r>
          </a:p>
        </p:txBody>
      </p:sp>
      <p:sp>
        <p:nvSpPr>
          <p:cNvPr id="11" name="Трапеция 10"/>
          <p:cNvSpPr/>
          <p:nvPr/>
        </p:nvSpPr>
        <p:spPr>
          <a:xfrm rot="615558">
            <a:off x="8026411" y="2699730"/>
            <a:ext cx="4267230" cy="2133615"/>
          </a:xfrm>
          <a:prstGeom prst="trapezoid">
            <a:avLst/>
          </a:prstGeom>
        </p:spPr>
        <p:style>
          <a:lnRef idx="2">
            <a:schemeClr val="accent3">
              <a:shade val="50000"/>
            </a:schemeClr>
          </a:lnRef>
          <a:fillRef idx="1">
            <a:schemeClr val="accent3"/>
          </a:fillRef>
          <a:effectRef idx="0">
            <a:schemeClr val="accent3"/>
          </a:effectRef>
          <a:fontRef idx="minor">
            <a:schemeClr val="lt1"/>
          </a:fontRef>
        </p:style>
        <p:txBody>
          <a:bodyPr lIns="130039" tIns="65020" rIns="130039" bIns="65020" rtlCol="0" anchor="ctr"/>
          <a:lstStyle/>
          <a:p>
            <a:pPr algn="ctr"/>
            <a:r>
              <a:rPr lang="ru-RU" sz="2800" b="1" dirty="0" err="1"/>
              <a:t>Полипатия</a:t>
            </a:r>
            <a:endParaRPr lang="ru-RU" sz="2800" b="1" dirty="0"/>
          </a:p>
        </p:txBody>
      </p:sp>
      <p:sp>
        <p:nvSpPr>
          <p:cNvPr id="10" name="Прямоугольник 9"/>
          <p:cNvSpPr/>
          <p:nvPr/>
        </p:nvSpPr>
        <p:spPr>
          <a:xfrm rot="21239133">
            <a:off x="5814333" y="1646504"/>
            <a:ext cx="4368831" cy="1727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2800" b="1" dirty="0" err="1"/>
              <a:t>Мультиморбидность</a:t>
            </a:r>
            <a:endParaRPr lang="ru-RU" sz="2800" b="1" dirty="0"/>
          </a:p>
        </p:txBody>
      </p:sp>
      <p:sp>
        <p:nvSpPr>
          <p:cNvPr id="4" name="Овал 3"/>
          <p:cNvSpPr/>
          <p:nvPr/>
        </p:nvSpPr>
        <p:spPr>
          <a:xfrm rot="20894425">
            <a:off x="1591807" y="1662687"/>
            <a:ext cx="4572032" cy="213361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2800" b="1" dirty="0" err="1"/>
              <a:t>Полиморбидность</a:t>
            </a:r>
            <a:endParaRPr lang="ru-RU" sz="28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3983" y="711171"/>
            <a:ext cx="5080036" cy="507969"/>
          </a:xfrm>
        </p:spPr>
        <p:txBody>
          <a:bodyPr>
            <a:noAutofit/>
          </a:bodyPr>
          <a:lstStyle/>
          <a:p>
            <a:pPr algn="ctr"/>
            <a:r>
              <a:rPr lang="ru-RU" sz="2400" dirty="0" smtClean="0">
                <a:solidFill>
                  <a:schemeClr val="tx1"/>
                </a:solidFill>
                <a:effectLst/>
                <a:latin typeface="+mn-lt"/>
              </a:rPr>
              <a:t>Классификация коморбидности</a:t>
            </a:r>
            <a:endParaRPr lang="ru-RU" sz="2400" dirty="0">
              <a:solidFill>
                <a:schemeClr val="tx1"/>
              </a:solidFill>
              <a:effectLst/>
              <a:latin typeface="+mn-lt"/>
            </a:endParaRPr>
          </a:p>
        </p:txBody>
      </p:sp>
      <p:sp>
        <p:nvSpPr>
          <p:cNvPr id="13" name="Скругленный прямоугольник 12"/>
          <p:cNvSpPr/>
          <p:nvPr/>
        </p:nvSpPr>
        <p:spPr>
          <a:xfrm>
            <a:off x="1117562" y="2692519"/>
            <a:ext cx="4368831" cy="91440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2400" b="1" dirty="0" smtClean="0"/>
              <a:t>Причинная коморбидность</a:t>
            </a:r>
            <a:endParaRPr lang="ru-RU" sz="2400" dirty="0"/>
          </a:p>
        </p:txBody>
      </p:sp>
      <p:sp>
        <p:nvSpPr>
          <p:cNvPr id="15" name="Скругленный прямоугольник 14"/>
          <p:cNvSpPr/>
          <p:nvPr/>
        </p:nvSpPr>
        <p:spPr>
          <a:xfrm>
            <a:off x="1117562" y="3810126"/>
            <a:ext cx="4368831" cy="914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2400" b="1" dirty="0" smtClean="0"/>
              <a:t>Осложнённая коморбидность</a:t>
            </a:r>
            <a:endParaRPr lang="ru-RU" sz="2400" dirty="0"/>
          </a:p>
        </p:txBody>
      </p:sp>
      <p:sp>
        <p:nvSpPr>
          <p:cNvPr id="16" name="Скругленный прямоугольник 15"/>
          <p:cNvSpPr/>
          <p:nvPr/>
        </p:nvSpPr>
        <p:spPr>
          <a:xfrm>
            <a:off x="1117562" y="4927734"/>
            <a:ext cx="4368831" cy="914406"/>
          </a:xfrm>
          <a:prstGeom prst="roundRect">
            <a:avLst/>
          </a:prstGeom>
          <a:solidFill>
            <a:srgbClr val="00B050"/>
          </a:solidFill>
          <a:ln>
            <a:solidFill>
              <a:srgbClr val="007E39"/>
            </a:solidFill>
          </a:ln>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2400" b="1" dirty="0" err="1" smtClean="0"/>
              <a:t>Ятрогенная</a:t>
            </a:r>
            <a:r>
              <a:rPr lang="ru-RU" sz="2400" b="1" dirty="0" smtClean="0"/>
              <a:t> коморбидность</a:t>
            </a:r>
            <a:endParaRPr lang="ru-RU" sz="2400" dirty="0"/>
          </a:p>
        </p:txBody>
      </p:sp>
      <p:sp>
        <p:nvSpPr>
          <p:cNvPr id="17" name="Скругленный прямоугольник 16"/>
          <p:cNvSpPr/>
          <p:nvPr/>
        </p:nvSpPr>
        <p:spPr>
          <a:xfrm>
            <a:off x="1117562" y="6045342"/>
            <a:ext cx="4368831" cy="914406"/>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lIns="130039" tIns="65020" rIns="130039" bIns="65020" rtlCol="0" anchor="ctr"/>
          <a:lstStyle/>
          <a:p>
            <a:pPr algn="ctr"/>
            <a:r>
              <a:rPr lang="ru-RU" sz="2400" b="1" dirty="0" err="1" smtClean="0"/>
              <a:t>Неуточнённая</a:t>
            </a:r>
            <a:r>
              <a:rPr lang="ru-RU" sz="2400" b="1" dirty="0" smtClean="0"/>
              <a:t> коморбидность</a:t>
            </a:r>
            <a:endParaRPr lang="ru-RU" sz="2400" dirty="0"/>
          </a:p>
        </p:txBody>
      </p:sp>
      <p:sp>
        <p:nvSpPr>
          <p:cNvPr id="18" name="Скругленный прямоугольник 17"/>
          <p:cNvSpPr/>
          <p:nvPr/>
        </p:nvSpPr>
        <p:spPr>
          <a:xfrm>
            <a:off x="1117562" y="7162950"/>
            <a:ext cx="4368831" cy="91440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lIns="130039" tIns="65020" rIns="130039" bIns="65020" rtlCol="0" anchor="ctr"/>
          <a:lstStyle/>
          <a:p>
            <a:pPr algn="ctr"/>
            <a:r>
              <a:rPr lang="ru-RU" sz="2400" b="1" dirty="0" smtClean="0"/>
              <a:t>«Случайная» коморбидность</a:t>
            </a:r>
            <a:endParaRPr lang="ru-RU" sz="2400" dirty="0"/>
          </a:p>
        </p:txBody>
      </p:sp>
      <p:sp>
        <p:nvSpPr>
          <p:cNvPr id="8" name="Скругленный прямоугольник 7"/>
          <p:cNvSpPr/>
          <p:nvPr/>
        </p:nvSpPr>
        <p:spPr>
          <a:xfrm>
            <a:off x="7620009" y="6553346"/>
            <a:ext cx="4368831" cy="91440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130039" tIns="65020" rIns="130039" bIns="65020" rtlCol="0" anchor="ctr"/>
          <a:lstStyle/>
          <a:p>
            <a:pPr algn="ctr"/>
            <a:r>
              <a:rPr lang="ru-RU" sz="2400" b="1" dirty="0" err="1" smtClean="0"/>
              <a:t>Транссиндромальная</a:t>
            </a:r>
            <a:r>
              <a:rPr lang="ru-RU" sz="2400" b="1" dirty="0" smtClean="0"/>
              <a:t> коморбидность</a:t>
            </a:r>
            <a:endParaRPr lang="ru-RU" sz="2400" dirty="0"/>
          </a:p>
        </p:txBody>
      </p:sp>
      <p:sp>
        <p:nvSpPr>
          <p:cNvPr id="9" name="Скругленный прямоугольник 8"/>
          <p:cNvSpPr/>
          <p:nvPr/>
        </p:nvSpPr>
        <p:spPr>
          <a:xfrm>
            <a:off x="7620009" y="2692519"/>
            <a:ext cx="4368831" cy="914406"/>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130039" tIns="65020" rIns="130039" bIns="65020" rtlCol="0" anchor="ctr"/>
          <a:lstStyle/>
          <a:p>
            <a:pPr algn="ctr"/>
            <a:r>
              <a:rPr lang="ru-RU" sz="2400" b="1" dirty="0" smtClean="0"/>
              <a:t>Хронологическая коморбидность</a:t>
            </a:r>
            <a:endParaRPr lang="ru-RU" sz="2400" dirty="0"/>
          </a:p>
        </p:txBody>
      </p:sp>
      <p:sp>
        <p:nvSpPr>
          <p:cNvPr id="10" name="Скругленный прямоугольник 9"/>
          <p:cNvSpPr/>
          <p:nvPr/>
        </p:nvSpPr>
        <p:spPr>
          <a:xfrm>
            <a:off x="7620009" y="4622932"/>
            <a:ext cx="4368831" cy="914406"/>
          </a:xfrm>
          <a:prstGeom prst="roundRect">
            <a:avLst/>
          </a:prstGeom>
          <a:solidFill>
            <a:schemeClr val="bg1">
              <a:lumMod val="50000"/>
            </a:schemeClr>
          </a:solidFill>
          <a:ln>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lIns="130039" tIns="65020" rIns="130039" bIns="65020" rtlCol="0" anchor="ctr"/>
          <a:lstStyle/>
          <a:p>
            <a:pPr algn="ctr"/>
            <a:r>
              <a:rPr lang="ru-RU" sz="2400" b="1" dirty="0" err="1" smtClean="0"/>
              <a:t>Транснозологическая</a:t>
            </a:r>
            <a:r>
              <a:rPr lang="ru-RU" sz="2400" b="1" dirty="0" smtClean="0"/>
              <a:t> коморбидность</a:t>
            </a:r>
            <a:endParaRPr lang="ru-RU" sz="2400" dirty="0"/>
          </a:p>
        </p:txBody>
      </p:sp>
      <p:cxnSp>
        <p:nvCxnSpPr>
          <p:cNvPr id="12" name="Прямая со стрелкой 11"/>
          <p:cNvCxnSpPr/>
          <p:nvPr/>
        </p:nvCxnSpPr>
        <p:spPr>
          <a:xfrm rot="5400000">
            <a:off x="3301978" y="1219308"/>
            <a:ext cx="1422410" cy="132080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rot="16200000" flipH="1">
            <a:off x="8382013" y="1219308"/>
            <a:ext cx="1422410" cy="132080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Скругленный прямоугольник 23"/>
          <p:cNvSpPr/>
          <p:nvPr/>
        </p:nvSpPr>
        <p:spPr>
          <a:xfrm>
            <a:off x="9855223" y="3708527"/>
            <a:ext cx="2133615" cy="71120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130039" tIns="65020" rIns="130039" bIns="65020" rtlCol="0" anchor="ctr"/>
          <a:lstStyle/>
          <a:p>
            <a:pPr algn="ctr"/>
            <a:r>
              <a:rPr lang="ru-RU" sz="2400" b="1" dirty="0" smtClean="0"/>
              <a:t>ХОБЛ</a:t>
            </a:r>
            <a:endParaRPr lang="ru-RU" sz="2400" dirty="0"/>
          </a:p>
        </p:txBody>
      </p:sp>
      <p:sp>
        <p:nvSpPr>
          <p:cNvPr id="26" name="Скругленный прямоугольник 25"/>
          <p:cNvSpPr/>
          <p:nvPr/>
        </p:nvSpPr>
        <p:spPr>
          <a:xfrm>
            <a:off x="7620008" y="3708527"/>
            <a:ext cx="2133615" cy="71120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130039" tIns="65020" rIns="130039" bIns="65020" rtlCol="0" anchor="ctr"/>
          <a:lstStyle/>
          <a:p>
            <a:pPr algn="ctr"/>
            <a:r>
              <a:rPr lang="ru-RU" sz="2400" b="1" dirty="0" smtClean="0"/>
              <a:t>ИБС</a:t>
            </a:r>
            <a:endParaRPr lang="ru-RU" sz="2400" dirty="0"/>
          </a:p>
        </p:txBody>
      </p:sp>
      <p:sp>
        <p:nvSpPr>
          <p:cNvPr id="28" name="Скругленный прямоугольник 27"/>
          <p:cNvSpPr/>
          <p:nvPr/>
        </p:nvSpPr>
        <p:spPr>
          <a:xfrm>
            <a:off x="9855223" y="5638939"/>
            <a:ext cx="2133615" cy="711205"/>
          </a:xfrm>
          <a:prstGeom prst="roundRect">
            <a:avLst/>
          </a:prstGeom>
          <a:solidFill>
            <a:schemeClr val="bg1">
              <a:lumMod val="50000"/>
            </a:schemeClr>
          </a:solidFill>
          <a:ln>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lIns="130039" tIns="65020" rIns="130039" bIns="65020" rtlCol="0" anchor="ctr"/>
          <a:lstStyle/>
          <a:p>
            <a:pPr algn="ctr"/>
            <a:r>
              <a:rPr lang="ru-RU" sz="2400" b="1" dirty="0" smtClean="0"/>
              <a:t>ГБ</a:t>
            </a:r>
            <a:endParaRPr lang="ru-RU" sz="2400" dirty="0"/>
          </a:p>
        </p:txBody>
      </p:sp>
      <p:sp>
        <p:nvSpPr>
          <p:cNvPr id="29" name="Скругленный прямоугольник 28"/>
          <p:cNvSpPr/>
          <p:nvPr/>
        </p:nvSpPr>
        <p:spPr>
          <a:xfrm>
            <a:off x="7620008" y="5638939"/>
            <a:ext cx="2133615" cy="711205"/>
          </a:xfrm>
          <a:prstGeom prst="roundRect">
            <a:avLst/>
          </a:prstGeom>
          <a:solidFill>
            <a:schemeClr val="bg1">
              <a:lumMod val="50000"/>
            </a:schemeClr>
          </a:solidFill>
          <a:ln>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lIns="130039" tIns="65020" rIns="130039" bIns="65020" rtlCol="0" anchor="ctr"/>
          <a:lstStyle/>
          <a:p>
            <a:pPr algn="ctr"/>
            <a:r>
              <a:rPr lang="ru-RU" sz="2400" b="1" dirty="0" smtClean="0"/>
              <a:t>ИБС</a:t>
            </a:r>
            <a:endParaRPr lang="ru-RU" sz="2400" dirty="0"/>
          </a:p>
        </p:txBody>
      </p:sp>
      <p:sp>
        <p:nvSpPr>
          <p:cNvPr id="30" name="Скругленный прямоугольник 29"/>
          <p:cNvSpPr/>
          <p:nvPr/>
        </p:nvSpPr>
        <p:spPr>
          <a:xfrm>
            <a:off x="9855223" y="7569354"/>
            <a:ext cx="2133615" cy="711205"/>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30039" tIns="65020" rIns="130039" bIns="65020" rtlCol="0" anchor="ctr"/>
          <a:lstStyle/>
          <a:p>
            <a:pPr algn="ctr"/>
            <a:r>
              <a:rPr lang="ru-RU" sz="2400" b="1" dirty="0" smtClean="0"/>
              <a:t>Анемия</a:t>
            </a:r>
            <a:endParaRPr lang="ru-RU" sz="2400" dirty="0"/>
          </a:p>
        </p:txBody>
      </p:sp>
      <p:sp>
        <p:nvSpPr>
          <p:cNvPr id="31" name="Скругленный прямоугольник 30"/>
          <p:cNvSpPr/>
          <p:nvPr/>
        </p:nvSpPr>
        <p:spPr>
          <a:xfrm>
            <a:off x="7620008" y="7569354"/>
            <a:ext cx="2133615" cy="711205"/>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30039" tIns="65020" rIns="130039" bIns="65020" rtlCol="0" anchor="ctr"/>
          <a:lstStyle/>
          <a:p>
            <a:pPr algn="ctr"/>
            <a:r>
              <a:rPr lang="ru-RU" sz="2400" b="1" dirty="0" smtClean="0"/>
              <a:t>ХПН</a:t>
            </a:r>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linds(horizont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8" grpId="0" animBg="1"/>
      <p:bldP spid="9" grpId="0" animBg="1"/>
      <p:bldP spid="10" grpId="0" animBg="1"/>
      <p:bldP spid="24" grpId="0" animBg="1"/>
      <p:bldP spid="26" grpId="0" animBg="1"/>
      <p:bldP spid="28" grpId="0" animBg="1"/>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0783" y="643348"/>
            <a:ext cx="5588039" cy="507969"/>
          </a:xfrm>
        </p:spPr>
        <p:txBody>
          <a:bodyPr>
            <a:noAutofit/>
          </a:bodyPr>
          <a:lstStyle/>
          <a:p>
            <a:pPr algn="ctr"/>
            <a:r>
              <a:rPr lang="ru-RU" sz="2600" dirty="0" smtClean="0">
                <a:solidFill>
                  <a:schemeClr val="tx1"/>
                </a:solidFill>
                <a:effectLst/>
                <a:latin typeface="+mn-lt"/>
              </a:rPr>
              <a:t>Причинная коморбидность</a:t>
            </a:r>
            <a:endParaRPr lang="ru-RU" sz="2600" dirty="0">
              <a:solidFill>
                <a:schemeClr val="tx1"/>
              </a:solidFill>
              <a:effectLst/>
              <a:latin typeface="+mn-lt"/>
            </a:endParaRPr>
          </a:p>
        </p:txBody>
      </p:sp>
      <p:sp>
        <p:nvSpPr>
          <p:cNvPr id="13" name="Скругленный прямоугольник 12"/>
          <p:cNvSpPr/>
          <p:nvPr/>
        </p:nvSpPr>
        <p:spPr>
          <a:xfrm>
            <a:off x="1015962" y="1219174"/>
            <a:ext cx="11176078" cy="10160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2400" dirty="0" smtClean="0"/>
              <a:t>Вызвана параллельным поражением различных органов и систем, которое обусловлено единым патологическим агентом</a:t>
            </a:r>
            <a:endParaRPr lang="ru-RU" sz="2400" dirty="0"/>
          </a:p>
        </p:txBody>
      </p:sp>
      <p:pic>
        <p:nvPicPr>
          <p:cNvPr id="8" name="Picture 45" descr="DSCF0970"/>
          <p:cNvPicPr>
            <a:picLocks noGrp="1" noChangeAspect="1" noChangeArrowheads="1"/>
          </p:cNvPicPr>
          <p:nvPr>
            <p:ph idx="1"/>
          </p:nvPr>
        </p:nvPicPr>
        <p:blipFill>
          <a:blip r:embed="rId2" cstate="print"/>
          <a:srcRect t="8290" b="8805"/>
          <a:stretch>
            <a:fillRect/>
          </a:stretch>
        </p:blipFill>
        <p:spPr>
          <a:xfrm>
            <a:off x="711162" y="2336782"/>
            <a:ext cx="4901639" cy="3048021"/>
          </a:xfrm>
          <a:noFill/>
          <a:ln/>
        </p:spPr>
      </p:pic>
      <p:pic>
        <p:nvPicPr>
          <p:cNvPr id="9" name="Picture 17" descr="DSCF0967"/>
          <p:cNvPicPr>
            <a:picLocks noChangeAspect="1" noChangeArrowheads="1"/>
          </p:cNvPicPr>
          <p:nvPr/>
        </p:nvPicPr>
        <p:blipFill>
          <a:blip r:embed="rId3" cstate="print"/>
          <a:srcRect l="17500"/>
          <a:stretch>
            <a:fillRect/>
          </a:stretch>
        </p:blipFill>
        <p:spPr>
          <a:xfrm>
            <a:off x="5689596" y="2336514"/>
            <a:ext cx="3352823" cy="3048290"/>
          </a:xfrm>
          <a:prstGeom prst="rect">
            <a:avLst/>
          </a:prstGeom>
          <a:noFill/>
          <a:ln/>
        </p:spPr>
      </p:pic>
      <p:pic>
        <p:nvPicPr>
          <p:cNvPr id="10" name="Picture 7" descr="DSCF0966"/>
          <p:cNvPicPr>
            <a:picLocks noChangeAspect="1" noChangeArrowheads="1"/>
          </p:cNvPicPr>
          <p:nvPr/>
        </p:nvPicPr>
        <p:blipFill>
          <a:blip r:embed="rId4" cstate="print"/>
          <a:srcRect l="15680" t="10417" r="14470"/>
          <a:stretch>
            <a:fillRect/>
          </a:stretch>
        </p:blipFill>
        <p:spPr>
          <a:xfrm>
            <a:off x="9144018" y="2336782"/>
            <a:ext cx="3168572" cy="3048021"/>
          </a:xfrm>
          <a:prstGeom prst="rect">
            <a:avLst/>
          </a:prstGeom>
          <a:noFill/>
          <a:ln/>
        </p:spPr>
      </p:pic>
      <p:pic>
        <p:nvPicPr>
          <p:cNvPr id="11" name="Picture 7" descr="DSCF0743"/>
          <p:cNvPicPr>
            <a:picLocks noChangeAspect="1" noChangeArrowheads="1"/>
          </p:cNvPicPr>
          <p:nvPr/>
        </p:nvPicPr>
        <p:blipFill>
          <a:blip r:embed="rId5" cstate="print"/>
          <a:srcRect t="18309" r="36964"/>
          <a:stretch>
            <a:fillRect/>
          </a:stretch>
        </p:blipFill>
        <p:spPr>
          <a:xfrm>
            <a:off x="9144021" y="5448764"/>
            <a:ext cx="3174427" cy="2882460"/>
          </a:xfrm>
          <a:prstGeom prst="rect">
            <a:avLst/>
          </a:prstGeom>
          <a:noFill/>
          <a:ln/>
        </p:spPr>
      </p:pic>
      <p:pic>
        <p:nvPicPr>
          <p:cNvPr id="12" name="Picture 1" descr="Дилатация%20сердца%202"/>
          <p:cNvPicPr>
            <a:picLocks noChangeAspect="1" noChangeArrowheads="1"/>
          </p:cNvPicPr>
          <p:nvPr/>
        </p:nvPicPr>
        <p:blipFill>
          <a:blip r:embed="rId6" cstate="print"/>
          <a:srcRect/>
          <a:stretch>
            <a:fillRect/>
          </a:stretch>
        </p:blipFill>
        <p:spPr bwMode="auto">
          <a:xfrm rot="5400000">
            <a:off x="5936879" y="5222235"/>
            <a:ext cx="2858257" cy="3352823"/>
          </a:xfrm>
          <a:prstGeom prst="rect">
            <a:avLst/>
          </a:prstGeom>
          <a:noFill/>
        </p:spPr>
      </p:pic>
      <p:pic>
        <p:nvPicPr>
          <p:cNvPr id="14" name="Picture 32" descr="Изображение 003"/>
          <p:cNvPicPr>
            <a:picLocks noChangeAspect="1" noChangeArrowheads="1"/>
          </p:cNvPicPr>
          <p:nvPr/>
        </p:nvPicPr>
        <p:blipFill>
          <a:blip r:embed="rId7" cstate="print"/>
          <a:srcRect t="5456" b="16765"/>
          <a:stretch>
            <a:fillRect/>
          </a:stretch>
        </p:blipFill>
        <p:spPr>
          <a:xfrm>
            <a:off x="711160" y="5486404"/>
            <a:ext cx="4876834" cy="2844820"/>
          </a:xfrm>
          <a:prstGeom prst="rect">
            <a:avLst/>
          </a:prstGeom>
          <a:noFill/>
          <a:ln/>
        </p:spPr>
      </p:pic>
      <p:sp>
        <p:nvSpPr>
          <p:cNvPr id="19" name="Text Box 17"/>
          <p:cNvSpPr txBox="1">
            <a:spLocks noChangeArrowheads="1"/>
          </p:cNvSpPr>
          <p:nvPr/>
        </p:nvSpPr>
        <p:spPr bwMode="auto">
          <a:xfrm>
            <a:off x="6502443" y="8588620"/>
            <a:ext cx="6096000" cy="656585"/>
          </a:xfrm>
          <a:prstGeom prst="rect">
            <a:avLst/>
          </a:prstGeom>
          <a:noFill/>
          <a:ln w="9525">
            <a:noFill/>
            <a:miter lim="800000"/>
            <a:headEnd/>
            <a:tailEnd/>
          </a:ln>
        </p:spPr>
        <p:txBody>
          <a:bodyPr lIns="130039" tIns="65020" rIns="130039" bIns="65020">
            <a:spAutoFit/>
          </a:bodyPr>
          <a:lstStyle/>
          <a:p>
            <a:pPr algn="r">
              <a:spcBef>
                <a:spcPct val="50000"/>
              </a:spcBef>
              <a:defRPr/>
            </a:pPr>
            <a:r>
              <a:rPr lang="ru-RU" sz="1700" kern="0" dirty="0">
                <a:latin typeface="+mn-lt"/>
              </a:rPr>
              <a:t>Фото из клинико-морфологического архива кафедры терапии, клинической фармакологии и СМП МГМСУ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0783" y="643348"/>
            <a:ext cx="5588039" cy="507969"/>
          </a:xfrm>
        </p:spPr>
        <p:txBody>
          <a:bodyPr>
            <a:noAutofit/>
          </a:bodyPr>
          <a:lstStyle/>
          <a:p>
            <a:pPr algn="ctr"/>
            <a:r>
              <a:rPr lang="ru-RU" sz="2600" dirty="0" smtClean="0">
                <a:solidFill>
                  <a:schemeClr val="tx1"/>
                </a:solidFill>
                <a:effectLst/>
                <a:latin typeface="Calibri" pitchFamily="34" charset="0"/>
              </a:rPr>
              <a:t>Осложненная коморбидность</a:t>
            </a:r>
            <a:endParaRPr lang="ru-RU" sz="2600" dirty="0">
              <a:solidFill>
                <a:schemeClr val="tx1"/>
              </a:solidFill>
              <a:effectLst/>
              <a:latin typeface="Calibri" pitchFamily="34" charset="0"/>
            </a:endParaRPr>
          </a:p>
        </p:txBody>
      </p:sp>
      <p:sp>
        <p:nvSpPr>
          <p:cNvPr id="13" name="Скругленный прямоугольник 12"/>
          <p:cNvSpPr/>
          <p:nvPr/>
        </p:nvSpPr>
        <p:spPr>
          <a:xfrm>
            <a:off x="1015962" y="1219174"/>
            <a:ext cx="11176078" cy="10160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2400" dirty="0" smtClean="0">
                <a:latin typeface="Calibri" pitchFamily="34" charset="0"/>
              </a:rPr>
              <a:t>Является результатом основного заболевания и проявляется в виде поражения органов-мишеней</a:t>
            </a:r>
            <a:endParaRPr lang="ru-RU" sz="2400" dirty="0">
              <a:latin typeface="Calibri" pitchFamily="34" charset="0"/>
            </a:endParaRPr>
          </a:p>
        </p:txBody>
      </p:sp>
      <p:sp>
        <p:nvSpPr>
          <p:cNvPr id="19" name="Text Box 17"/>
          <p:cNvSpPr txBox="1">
            <a:spLocks noChangeArrowheads="1"/>
          </p:cNvSpPr>
          <p:nvPr/>
        </p:nvSpPr>
        <p:spPr bwMode="auto">
          <a:xfrm>
            <a:off x="6502443" y="8588620"/>
            <a:ext cx="6096000" cy="656585"/>
          </a:xfrm>
          <a:prstGeom prst="rect">
            <a:avLst/>
          </a:prstGeom>
          <a:noFill/>
          <a:ln w="9525">
            <a:noFill/>
            <a:miter lim="800000"/>
            <a:headEnd/>
            <a:tailEnd/>
          </a:ln>
        </p:spPr>
        <p:txBody>
          <a:bodyPr lIns="130039" tIns="65020" rIns="130039" bIns="65020">
            <a:spAutoFit/>
          </a:bodyPr>
          <a:lstStyle/>
          <a:p>
            <a:pPr algn="r">
              <a:spcBef>
                <a:spcPct val="50000"/>
              </a:spcBef>
              <a:defRPr/>
            </a:pPr>
            <a:r>
              <a:rPr lang="ru-RU" sz="1700" kern="0" dirty="0">
                <a:latin typeface="Calibri" pitchFamily="34" charset="0"/>
              </a:rPr>
              <a:t>Фото из клинико-морфологического архива кафедры терапии, клинической фармакологии и СМП МГМСУ  </a:t>
            </a:r>
          </a:p>
        </p:txBody>
      </p:sp>
      <p:pic>
        <p:nvPicPr>
          <p:cNvPr id="16" name="Picture 4" descr="C:\Антон\Работа\Лечебная деятельность\Секция\Избранное фото\Гнойный перикардит 1.jpg"/>
          <p:cNvPicPr>
            <a:picLocks noChangeAspect="1" noChangeArrowheads="1"/>
          </p:cNvPicPr>
          <p:nvPr/>
        </p:nvPicPr>
        <p:blipFill>
          <a:blip r:embed="rId2" cstate="print"/>
          <a:srcRect l="9641" t="11690" r="6522" b="4829"/>
          <a:stretch>
            <a:fillRect/>
          </a:stretch>
        </p:blipFill>
        <p:spPr bwMode="auto">
          <a:xfrm rot="5400000">
            <a:off x="1072675" y="5023287"/>
            <a:ext cx="2934591" cy="3657626"/>
          </a:xfrm>
          <a:prstGeom prst="rect">
            <a:avLst/>
          </a:prstGeom>
          <a:noFill/>
          <a:ln w="9525">
            <a:noFill/>
            <a:miter lim="800000"/>
            <a:headEnd/>
            <a:tailEnd/>
          </a:ln>
        </p:spPr>
      </p:pic>
      <p:pic>
        <p:nvPicPr>
          <p:cNvPr id="17" name="Picture 2" descr="C:\Антон\Работа\Лечебная деятельность\Секция\Избранное фото\Гнойный плеврит.jpg"/>
          <p:cNvPicPr>
            <a:picLocks noChangeAspect="1" noChangeArrowheads="1"/>
          </p:cNvPicPr>
          <p:nvPr/>
        </p:nvPicPr>
        <p:blipFill>
          <a:blip r:embed="rId3" cstate="print"/>
          <a:srcRect l="2150"/>
          <a:stretch>
            <a:fillRect/>
          </a:stretch>
        </p:blipFill>
        <p:spPr bwMode="auto">
          <a:xfrm rot="16200000">
            <a:off x="1068744" y="1983160"/>
            <a:ext cx="2942463" cy="3657627"/>
          </a:xfrm>
          <a:prstGeom prst="rect">
            <a:avLst/>
          </a:prstGeom>
          <a:noFill/>
          <a:ln w="9525">
            <a:noFill/>
            <a:miter lim="800000"/>
            <a:headEnd/>
            <a:tailEnd/>
          </a:ln>
        </p:spPr>
      </p:pic>
      <p:pic>
        <p:nvPicPr>
          <p:cNvPr id="18" name="Picture 3" descr="C:\Антон\Работа\Лечебная деятельность\Секция\Избранное фото\Гнойный бронхит 1.JPG"/>
          <p:cNvPicPr>
            <a:picLocks noChangeAspect="1" noChangeArrowheads="1"/>
          </p:cNvPicPr>
          <p:nvPr/>
        </p:nvPicPr>
        <p:blipFill>
          <a:blip r:embed="rId4" cstate="print"/>
          <a:srcRect b="17921"/>
          <a:stretch>
            <a:fillRect/>
          </a:stretch>
        </p:blipFill>
        <p:spPr bwMode="auto">
          <a:xfrm rot="5400000">
            <a:off x="4978389" y="1828785"/>
            <a:ext cx="2946421" cy="3962426"/>
          </a:xfrm>
          <a:prstGeom prst="rect">
            <a:avLst/>
          </a:prstGeom>
          <a:noFill/>
          <a:ln w="9525">
            <a:noFill/>
            <a:miter lim="800000"/>
            <a:headEnd/>
            <a:tailEnd/>
          </a:ln>
        </p:spPr>
      </p:pic>
      <p:pic>
        <p:nvPicPr>
          <p:cNvPr id="20" name="Picture 3" descr="C:\Антон\Работа\Лечебная деятельность\Секция\Избранное фото\Перитонит 2.jpg"/>
          <p:cNvPicPr>
            <a:picLocks noChangeAspect="1" noChangeArrowheads="1"/>
          </p:cNvPicPr>
          <p:nvPr/>
        </p:nvPicPr>
        <p:blipFill>
          <a:blip r:embed="rId5" cstate="print"/>
          <a:srcRect/>
          <a:stretch>
            <a:fillRect/>
          </a:stretch>
        </p:blipFill>
        <p:spPr bwMode="auto">
          <a:xfrm rot="5400000">
            <a:off x="4994155" y="4861036"/>
            <a:ext cx="2914890" cy="3962428"/>
          </a:xfrm>
          <a:prstGeom prst="rect">
            <a:avLst/>
          </a:prstGeom>
          <a:noFill/>
          <a:ln w="9525">
            <a:noFill/>
            <a:miter lim="800000"/>
            <a:headEnd/>
            <a:tailEnd/>
          </a:ln>
        </p:spPr>
      </p:pic>
      <p:pic>
        <p:nvPicPr>
          <p:cNvPr id="21" name="Рисунок 3" descr="P2113215.JPG"/>
          <p:cNvPicPr>
            <a:picLocks noChangeAspect="1"/>
          </p:cNvPicPr>
          <p:nvPr/>
        </p:nvPicPr>
        <p:blipFill>
          <a:blip r:embed="rId6" cstate="print"/>
          <a:srcRect/>
          <a:stretch>
            <a:fillRect/>
          </a:stretch>
        </p:blipFill>
        <p:spPr bwMode="auto">
          <a:xfrm rot="5400000">
            <a:off x="8968754" y="4950467"/>
            <a:ext cx="2890549" cy="3759226"/>
          </a:xfrm>
          <a:prstGeom prst="rect">
            <a:avLst/>
          </a:prstGeom>
          <a:noFill/>
          <a:ln w="9525">
            <a:noFill/>
            <a:miter lim="800000"/>
            <a:headEnd/>
            <a:tailEnd/>
          </a:ln>
        </p:spPr>
      </p:pic>
      <p:pic>
        <p:nvPicPr>
          <p:cNvPr id="22" name="Picture 6" descr="IMAG0077"/>
          <p:cNvPicPr>
            <a:picLocks noChangeAspect="1" noChangeArrowheads="1"/>
          </p:cNvPicPr>
          <p:nvPr/>
        </p:nvPicPr>
        <p:blipFill>
          <a:blip r:embed="rId7" cstate="print"/>
          <a:srcRect t="9232" b="1538"/>
          <a:stretch>
            <a:fillRect/>
          </a:stretch>
        </p:blipFill>
        <p:spPr bwMode="auto">
          <a:xfrm rot="5400000">
            <a:off x="8940817" y="1930380"/>
            <a:ext cx="2946421" cy="375922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0783" y="643348"/>
            <a:ext cx="5588039" cy="507969"/>
          </a:xfrm>
        </p:spPr>
        <p:txBody>
          <a:bodyPr>
            <a:noAutofit/>
          </a:bodyPr>
          <a:lstStyle/>
          <a:p>
            <a:pPr algn="ctr"/>
            <a:r>
              <a:rPr lang="ru-RU" sz="2600" dirty="0" err="1" smtClean="0">
                <a:solidFill>
                  <a:schemeClr val="tx1"/>
                </a:solidFill>
                <a:effectLst/>
                <a:latin typeface="Calibri" pitchFamily="34" charset="0"/>
              </a:rPr>
              <a:t>Ятрогенная</a:t>
            </a:r>
            <a:r>
              <a:rPr lang="ru-RU" sz="2600" dirty="0" smtClean="0">
                <a:solidFill>
                  <a:schemeClr val="tx1"/>
                </a:solidFill>
                <a:effectLst/>
                <a:latin typeface="Calibri" pitchFamily="34" charset="0"/>
              </a:rPr>
              <a:t> коморбидность</a:t>
            </a:r>
            <a:endParaRPr lang="ru-RU" sz="2600" dirty="0">
              <a:solidFill>
                <a:schemeClr val="tx1"/>
              </a:solidFill>
              <a:effectLst/>
              <a:latin typeface="Calibri" pitchFamily="34" charset="0"/>
            </a:endParaRPr>
          </a:p>
        </p:txBody>
      </p:sp>
      <p:sp>
        <p:nvSpPr>
          <p:cNvPr id="13" name="Скругленный прямоугольник 12"/>
          <p:cNvSpPr/>
          <p:nvPr/>
        </p:nvSpPr>
        <p:spPr>
          <a:xfrm>
            <a:off x="1015962" y="1219174"/>
            <a:ext cx="11176078" cy="10160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2400" dirty="0" smtClean="0">
                <a:latin typeface="Calibri" pitchFamily="34" charset="0"/>
              </a:rPr>
              <a:t>Проявляется при вынужденном негативном воздействии врача на пациента при условии заранее установленной опасности медицинской процедуры</a:t>
            </a:r>
            <a:endParaRPr lang="ru-RU" sz="2400" dirty="0">
              <a:latin typeface="Calibri" pitchFamily="34" charset="0"/>
            </a:endParaRPr>
          </a:p>
        </p:txBody>
      </p:sp>
      <p:sp>
        <p:nvSpPr>
          <p:cNvPr id="19" name="Text Box 17"/>
          <p:cNvSpPr txBox="1">
            <a:spLocks noChangeArrowheads="1"/>
          </p:cNvSpPr>
          <p:nvPr/>
        </p:nvSpPr>
        <p:spPr bwMode="auto">
          <a:xfrm>
            <a:off x="6502443" y="8588620"/>
            <a:ext cx="6096000" cy="656585"/>
          </a:xfrm>
          <a:prstGeom prst="rect">
            <a:avLst/>
          </a:prstGeom>
          <a:noFill/>
          <a:ln w="9525">
            <a:noFill/>
            <a:miter lim="800000"/>
            <a:headEnd/>
            <a:tailEnd/>
          </a:ln>
        </p:spPr>
        <p:txBody>
          <a:bodyPr lIns="130039" tIns="65020" rIns="130039" bIns="65020">
            <a:spAutoFit/>
          </a:bodyPr>
          <a:lstStyle/>
          <a:p>
            <a:pPr algn="r">
              <a:spcBef>
                <a:spcPct val="50000"/>
              </a:spcBef>
              <a:defRPr/>
            </a:pPr>
            <a:r>
              <a:rPr lang="ru-RU" sz="1700" kern="0" dirty="0">
                <a:latin typeface="Calibri" pitchFamily="34" charset="0"/>
              </a:rPr>
              <a:t>Фото из клинико-морфологического архива кафедры терапии, клинической фармакологии и СМП МГМСУ  </a:t>
            </a:r>
          </a:p>
        </p:txBody>
      </p:sp>
      <p:pic>
        <p:nvPicPr>
          <p:cNvPr id="11" name="Picture 4" descr="Изображение 005"/>
          <p:cNvPicPr>
            <a:picLocks noChangeAspect="1" noChangeArrowheads="1"/>
          </p:cNvPicPr>
          <p:nvPr/>
        </p:nvPicPr>
        <p:blipFill>
          <a:blip r:embed="rId2" cstate="print"/>
          <a:srcRect/>
          <a:stretch>
            <a:fillRect/>
          </a:stretch>
        </p:blipFill>
        <p:spPr bwMode="auto">
          <a:xfrm>
            <a:off x="711160" y="2377425"/>
            <a:ext cx="3759226" cy="3007381"/>
          </a:xfrm>
          <a:prstGeom prst="rect">
            <a:avLst/>
          </a:prstGeom>
          <a:noFill/>
          <a:ln w="9525">
            <a:noFill/>
            <a:miter lim="800000"/>
            <a:headEnd/>
            <a:tailEnd/>
          </a:ln>
        </p:spPr>
      </p:pic>
      <p:pic>
        <p:nvPicPr>
          <p:cNvPr id="12" name="Picture 3" descr="Изображение 055"/>
          <p:cNvPicPr>
            <a:picLocks noChangeAspect="1" noChangeArrowheads="1"/>
          </p:cNvPicPr>
          <p:nvPr/>
        </p:nvPicPr>
        <p:blipFill>
          <a:blip r:embed="rId3" cstate="print"/>
          <a:srcRect/>
          <a:stretch>
            <a:fillRect/>
          </a:stretch>
        </p:blipFill>
        <p:spPr bwMode="auto">
          <a:xfrm rot="5400000">
            <a:off x="5091252" y="1868189"/>
            <a:ext cx="3014245" cy="4018992"/>
          </a:xfrm>
          <a:prstGeom prst="rect">
            <a:avLst/>
          </a:prstGeom>
          <a:noFill/>
          <a:ln w="9525">
            <a:noFill/>
            <a:miter lim="800000"/>
            <a:headEnd/>
            <a:tailEnd/>
          </a:ln>
        </p:spPr>
      </p:pic>
      <p:pic>
        <p:nvPicPr>
          <p:cNvPr id="14" name="Picture 4" descr="Изображение 103"/>
          <p:cNvPicPr>
            <a:picLocks noChangeAspect="1" noChangeArrowheads="1"/>
          </p:cNvPicPr>
          <p:nvPr/>
        </p:nvPicPr>
        <p:blipFill>
          <a:blip r:embed="rId4" cstate="print"/>
          <a:srcRect/>
          <a:stretch>
            <a:fillRect/>
          </a:stretch>
        </p:blipFill>
        <p:spPr bwMode="auto">
          <a:xfrm>
            <a:off x="711160" y="5511231"/>
            <a:ext cx="3759226" cy="2819995"/>
          </a:xfrm>
          <a:prstGeom prst="rect">
            <a:avLst/>
          </a:prstGeom>
          <a:noFill/>
          <a:ln w="9525">
            <a:noFill/>
            <a:miter lim="800000"/>
            <a:headEnd/>
            <a:tailEnd/>
          </a:ln>
        </p:spPr>
      </p:pic>
      <p:pic>
        <p:nvPicPr>
          <p:cNvPr id="15" name="Picture 4" descr="IMG_4802"/>
          <p:cNvPicPr>
            <a:picLocks noChangeAspect="1" noChangeArrowheads="1"/>
          </p:cNvPicPr>
          <p:nvPr/>
        </p:nvPicPr>
        <p:blipFill>
          <a:blip r:embed="rId5" cstate="print"/>
          <a:srcRect/>
          <a:stretch>
            <a:fillRect/>
          </a:stretch>
        </p:blipFill>
        <p:spPr bwMode="auto">
          <a:xfrm>
            <a:off x="4588876" y="5486404"/>
            <a:ext cx="4064028" cy="2844820"/>
          </a:xfrm>
          <a:prstGeom prst="rect">
            <a:avLst/>
          </a:prstGeom>
          <a:noFill/>
          <a:ln w="9525">
            <a:noFill/>
            <a:miter lim="800000"/>
            <a:headEnd/>
            <a:tailEnd/>
          </a:ln>
        </p:spPr>
      </p:pic>
      <p:pic>
        <p:nvPicPr>
          <p:cNvPr id="23" name="Picture 3" descr="Прободная язва желудка 1"/>
          <p:cNvPicPr>
            <a:picLocks noGrp="1" noChangeAspect="1" noChangeArrowheads="1"/>
          </p:cNvPicPr>
          <p:nvPr>
            <p:ph idx="4294967295"/>
          </p:nvPr>
        </p:nvPicPr>
        <p:blipFill>
          <a:blip r:embed="rId6" cstate="print"/>
          <a:srcRect/>
          <a:stretch>
            <a:fillRect/>
          </a:stretch>
        </p:blipFill>
        <p:spPr>
          <a:xfrm>
            <a:off x="8724808" y="2370560"/>
            <a:ext cx="3568835" cy="3014244"/>
          </a:xfrm>
          <a:noFill/>
        </p:spPr>
      </p:pic>
      <p:pic>
        <p:nvPicPr>
          <p:cNvPr id="24" name="Рисунок 5" descr="1"/>
          <p:cNvPicPr>
            <a:picLocks noChangeAspect="1" noChangeArrowheads="1"/>
          </p:cNvPicPr>
          <p:nvPr/>
        </p:nvPicPr>
        <p:blipFill>
          <a:blip r:embed="rId7" cstate="print"/>
          <a:srcRect/>
          <a:stretch>
            <a:fillRect/>
          </a:stretch>
        </p:blipFill>
        <p:spPr bwMode="auto">
          <a:xfrm>
            <a:off x="8754504" y="5486406"/>
            <a:ext cx="3556025" cy="2799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par>
                                <p:cTn id="20" presetID="3"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0783" y="643348"/>
            <a:ext cx="5588039" cy="507969"/>
          </a:xfrm>
        </p:spPr>
        <p:txBody>
          <a:bodyPr>
            <a:noAutofit/>
          </a:bodyPr>
          <a:lstStyle/>
          <a:p>
            <a:pPr algn="ctr"/>
            <a:r>
              <a:rPr lang="ru-RU" sz="2600" dirty="0" err="1" smtClean="0">
                <a:solidFill>
                  <a:schemeClr val="tx1"/>
                </a:solidFill>
                <a:effectLst/>
                <a:latin typeface="Calibri" pitchFamily="34" charset="0"/>
              </a:rPr>
              <a:t>Неуточнённая</a:t>
            </a:r>
            <a:r>
              <a:rPr lang="ru-RU" sz="2600" dirty="0" smtClean="0">
                <a:solidFill>
                  <a:schemeClr val="tx1"/>
                </a:solidFill>
                <a:effectLst/>
                <a:latin typeface="Calibri" pitchFamily="34" charset="0"/>
              </a:rPr>
              <a:t> коморбидность</a:t>
            </a:r>
            <a:endParaRPr lang="ru-RU" sz="2600" dirty="0">
              <a:solidFill>
                <a:schemeClr val="tx1"/>
              </a:solidFill>
              <a:effectLst/>
              <a:latin typeface="Calibri" pitchFamily="34" charset="0"/>
            </a:endParaRPr>
          </a:p>
        </p:txBody>
      </p:sp>
      <p:sp>
        <p:nvSpPr>
          <p:cNvPr id="13" name="Скругленный прямоугольник 12"/>
          <p:cNvSpPr/>
          <p:nvPr/>
        </p:nvSpPr>
        <p:spPr>
          <a:xfrm>
            <a:off x="1015962" y="1219174"/>
            <a:ext cx="11176078" cy="10160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2400" dirty="0" smtClean="0">
                <a:latin typeface="Calibri" pitchFamily="34" charset="0"/>
              </a:rPr>
              <a:t>Предполагает наличие единых возможных патогенетических механизмов развития заболевания, но требует подтверждения этой гипотезы</a:t>
            </a:r>
          </a:p>
        </p:txBody>
      </p:sp>
      <p:sp>
        <p:nvSpPr>
          <p:cNvPr id="19" name="Text Box 17"/>
          <p:cNvSpPr txBox="1">
            <a:spLocks noChangeArrowheads="1"/>
          </p:cNvSpPr>
          <p:nvPr/>
        </p:nvSpPr>
        <p:spPr bwMode="auto">
          <a:xfrm>
            <a:off x="6502443" y="8588620"/>
            <a:ext cx="6096000" cy="656585"/>
          </a:xfrm>
          <a:prstGeom prst="rect">
            <a:avLst/>
          </a:prstGeom>
          <a:noFill/>
          <a:ln w="9525">
            <a:noFill/>
            <a:miter lim="800000"/>
            <a:headEnd/>
            <a:tailEnd/>
          </a:ln>
        </p:spPr>
        <p:txBody>
          <a:bodyPr lIns="130039" tIns="65020" rIns="130039" bIns="65020">
            <a:spAutoFit/>
          </a:bodyPr>
          <a:lstStyle/>
          <a:p>
            <a:pPr algn="r">
              <a:spcBef>
                <a:spcPct val="50000"/>
              </a:spcBef>
              <a:defRPr/>
            </a:pPr>
            <a:r>
              <a:rPr lang="ru-RU" sz="1700" kern="0" dirty="0">
                <a:latin typeface="Calibri" pitchFamily="34" charset="0"/>
              </a:rPr>
              <a:t>Фото из клинико-морфологического архива кафедры терапии, клинической фармакологии и СМП МГМСУ  </a:t>
            </a:r>
          </a:p>
        </p:txBody>
      </p:sp>
      <p:pic>
        <p:nvPicPr>
          <p:cNvPr id="16" name="Picture 4" descr="Инфаркт миокарда 1"/>
          <p:cNvPicPr>
            <a:picLocks noChangeAspect="1" noChangeArrowheads="1"/>
          </p:cNvPicPr>
          <p:nvPr/>
        </p:nvPicPr>
        <p:blipFill>
          <a:blip r:embed="rId2" cstate="print"/>
          <a:srcRect/>
          <a:stretch>
            <a:fillRect/>
          </a:stretch>
        </p:blipFill>
        <p:spPr bwMode="auto">
          <a:xfrm>
            <a:off x="711160" y="2363520"/>
            <a:ext cx="3962426" cy="2919683"/>
          </a:xfrm>
          <a:prstGeom prst="rect">
            <a:avLst/>
          </a:prstGeom>
          <a:noFill/>
          <a:ln w="9525">
            <a:noFill/>
            <a:miter lim="800000"/>
            <a:headEnd/>
            <a:tailEnd/>
          </a:ln>
        </p:spPr>
      </p:pic>
      <p:pic>
        <p:nvPicPr>
          <p:cNvPr id="17" name="Picture 15" descr="DSCN7890"/>
          <p:cNvPicPr>
            <a:picLocks noChangeAspect="1" noChangeArrowheads="1"/>
          </p:cNvPicPr>
          <p:nvPr/>
        </p:nvPicPr>
        <p:blipFill>
          <a:blip r:embed="rId3" cstate="print"/>
          <a:srcRect t="3703" b="7407"/>
          <a:stretch>
            <a:fillRect/>
          </a:stretch>
        </p:blipFill>
        <p:spPr bwMode="auto">
          <a:xfrm>
            <a:off x="711159" y="5384803"/>
            <a:ext cx="6705647" cy="2946421"/>
          </a:xfrm>
          <a:prstGeom prst="rect">
            <a:avLst/>
          </a:prstGeom>
          <a:noFill/>
          <a:ln w="9525">
            <a:noFill/>
            <a:miter lim="800000"/>
            <a:headEnd/>
            <a:tailEnd/>
          </a:ln>
        </p:spPr>
      </p:pic>
      <p:pic>
        <p:nvPicPr>
          <p:cNvPr id="18" name="Picture 11" descr="DSCN7763"/>
          <p:cNvPicPr>
            <a:picLocks noChangeAspect="1" noChangeArrowheads="1"/>
          </p:cNvPicPr>
          <p:nvPr/>
        </p:nvPicPr>
        <p:blipFill>
          <a:blip r:embed="rId4" cstate="print"/>
          <a:srcRect r="6488" b="61777"/>
          <a:stretch>
            <a:fillRect/>
          </a:stretch>
        </p:blipFill>
        <p:spPr bwMode="auto">
          <a:xfrm>
            <a:off x="8229612" y="2370829"/>
            <a:ext cx="4064028" cy="2912375"/>
          </a:xfrm>
          <a:prstGeom prst="rect">
            <a:avLst/>
          </a:prstGeom>
          <a:noFill/>
          <a:ln w="9525">
            <a:noFill/>
            <a:miter lim="800000"/>
            <a:headEnd/>
            <a:tailEnd/>
          </a:ln>
        </p:spPr>
      </p:pic>
      <p:pic>
        <p:nvPicPr>
          <p:cNvPr id="20" name="Содержимое 4" descr="IMG_1115.JPG"/>
          <p:cNvPicPr>
            <a:picLocks noGrp="1" noChangeAspect="1"/>
          </p:cNvPicPr>
          <p:nvPr>
            <p:ph idx="1"/>
          </p:nvPr>
        </p:nvPicPr>
        <p:blipFill>
          <a:blip r:embed="rId5" cstate="print"/>
          <a:srcRect l="12000" t="14285" r="8000" b="14285"/>
          <a:stretch>
            <a:fillRect/>
          </a:stretch>
        </p:blipFill>
        <p:spPr>
          <a:xfrm>
            <a:off x="4792079" y="2370857"/>
            <a:ext cx="3306637" cy="2895457"/>
          </a:xfrm>
        </p:spPr>
      </p:pic>
      <p:pic>
        <p:nvPicPr>
          <p:cNvPr id="21" name="Picture 4" descr="DSC04918"/>
          <p:cNvPicPr>
            <a:picLocks noChangeAspect="1" noChangeArrowheads="1"/>
          </p:cNvPicPr>
          <p:nvPr/>
        </p:nvPicPr>
        <p:blipFill>
          <a:blip r:embed="rId6" cstate="print"/>
          <a:srcRect t="9259" r="10528" b="7407"/>
          <a:stretch>
            <a:fillRect/>
          </a:stretch>
        </p:blipFill>
        <p:spPr bwMode="auto">
          <a:xfrm>
            <a:off x="7518408" y="5384803"/>
            <a:ext cx="4775235" cy="29464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0783" y="643348"/>
            <a:ext cx="5588039" cy="507969"/>
          </a:xfrm>
        </p:spPr>
        <p:txBody>
          <a:bodyPr>
            <a:noAutofit/>
          </a:bodyPr>
          <a:lstStyle/>
          <a:p>
            <a:pPr algn="ctr"/>
            <a:r>
              <a:rPr lang="ru-RU" sz="2600" dirty="0" err="1" smtClean="0">
                <a:solidFill>
                  <a:schemeClr val="tx1"/>
                </a:solidFill>
                <a:effectLst/>
                <a:latin typeface="Calibri" pitchFamily="34" charset="0"/>
              </a:rPr>
              <a:t>Неуточнённая</a:t>
            </a:r>
            <a:r>
              <a:rPr lang="ru-RU" sz="2600" dirty="0" smtClean="0">
                <a:solidFill>
                  <a:schemeClr val="tx1"/>
                </a:solidFill>
                <a:effectLst/>
                <a:latin typeface="Calibri" pitchFamily="34" charset="0"/>
              </a:rPr>
              <a:t> коморбидность</a:t>
            </a:r>
            <a:endParaRPr lang="ru-RU" sz="2600" dirty="0">
              <a:solidFill>
                <a:schemeClr val="tx1"/>
              </a:solidFill>
              <a:effectLst/>
              <a:latin typeface="Calibri" pitchFamily="34" charset="0"/>
            </a:endParaRPr>
          </a:p>
        </p:txBody>
      </p:sp>
      <p:sp>
        <p:nvSpPr>
          <p:cNvPr id="13" name="Скругленный прямоугольник 12"/>
          <p:cNvSpPr/>
          <p:nvPr/>
        </p:nvSpPr>
        <p:spPr>
          <a:xfrm>
            <a:off x="1015962" y="1219174"/>
            <a:ext cx="11176078" cy="10160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2400" dirty="0" smtClean="0">
                <a:latin typeface="Calibri" pitchFamily="34" charset="0"/>
              </a:rPr>
              <a:t>Заключается в «алогичном» сочетании болезней и в будущем может быть объяснена с клинических и научных позиций</a:t>
            </a:r>
          </a:p>
        </p:txBody>
      </p:sp>
      <p:sp>
        <p:nvSpPr>
          <p:cNvPr id="19" name="Text Box 17"/>
          <p:cNvSpPr txBox="1">
            <a:spLocks noChangeArrowheads="1"/>
          </p:cNvSpPr>
          <p:nvPr/>
        </p:nvSpPr>
        <p:spPr bwMode="auto">
          <a:xfrm>
            <a:off x="6502443" y="8588620"/>
            <a:ext cx="6096000" cy="656585"/>
          </a:xfrm>
          <a:prstGeom prst="rect">
            <a:avLst/>
          </a:prstGeom>
          <a:noFill/>
          <a:ln w="9525">
            <a:noFill/>
            <a:miter lim="800000"/>
            <a:headEnd/>
            <a:tailEnd/>
          </a:ln>
        </p:spPr>
        <p:txBody>
          <a:bodyPr lIns="130039" tIns="65020" rIns="130039" bIns="65020">
            <a:spAutoFit/>
          </a:bodyPr>
          <a:lstStyle/>
          <a:p>
            <a:pPr algn="r">
              <a:spcBef>
                <a:spcPct val="50000"/>
              </a:spcBef>
              <a:defRPr/>
            </a:pPr>
            <a:r>
              <a:rPr lang="ru-RU" sz="1700" kern="0" dirty="0">
                <a:latin typeface="Calibri" pitchFamily="34" charset="0"/>
              </a:rPr>
              <a:t>Фото из клинико-морфологического архива кафедры терапии, клинической фармакологии и СМП МГМСУ  </a:t>
            </a:r>
          </a:p>
        </p:txBody>
      </p:sp>
      <p:pic>
        <p:nvPicPr>
          <p:cNvPr id="161794" name="Picture 2" descr="C:\Антон\Работа\Лечебная деятельность\Секция\Избранное фото\Атеросклероз аорты 2.JPG"/>
          <p:cNvPicPr>
            <a:picLocks noChangeAspect="1" noChangeArrowheads="1"/>
          </p:cNvPicPr>
          <p:nvPr/>
        </p:nvPicPr>
        <p:blipFill>
          <a:blip r:embed="rId2" cstate="print"/>
          <a:srcRect/>
          <a:stretch>
            <a:fillRect/>
          </a:stretch>
        </p:blipFill>
        <p:spPr bwMode="auto">
          <a:xfrm>
            <a:off x="4651247" y="2370560"/>
            <a:ext cx="3883167" cy="2912643"/>
          </a:xfrm>
          <a:prstGeom prst="rect">
            <a:avLst/>
          </a:prstGeom>
          <a:noFill/>
        </p:spPr>
      </p:pic>
      <p:pic>
        <p:nvPicPr>
          <p:cNvPr id="14" name="Рисунок 13" descr="Коронарные артерии 1.JPG"/>
          <p:cNvPicPr>
            <a:picLocks noChangeAspect="1"/>
          </p:cNvPicPr>
          <p:nvPr/>
        </p:nvPicPr>
        <p:blipFill>
          <a:blip r:embed="rId3" cstate="print"/>
          <a:srcRect l="23507" r="11567" b="31343"/>
          <a:stretch>
            <a:fillRect/>
          </a:stretch>
        </p:blipFill>
        <p:spPr>
          <a:xfrm>
            <a:off x="711161" y="2370560"/>
            <a:ext cx="3796275" cy="291264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1795" name="Picture 3" descr="C:\Антон\Работа\Лечебная деятельность\Секция\Избранное фото\Метастазы в печень 2.jpg"/>
          <p:cNvPicPr>
            <a:picLocks noChangeAspect="1" noChangeArrowheads="1"/>
          </p:cNvPicPr>
          <p:nvPr/>
        </p:nvPicPr>
        <p:blipFill>
          <a:blip r:embed="rId4" cstate="print"/>
          <a:srcRect/>
          <a:stretch>
            <a:fillRect/>
          </a:stretch>
        </p:blipFill>
        <p:spPr bwMode="auto">
          <a:xfrm rot="16200000">
            <a:off x="9008507" y="1998066"/>
            <a:ext cx="2912641" cy="3657628"/>
          </a:xfrm>
          <a:prstGeom prst="rect">
            <a:avLst/>
          </a:prstGeom>
          <a:noFill/>
        </p:spPr>
      </p:pic>
      <p:pic>
        <p:nvPicPr>
          <p:cNvPr id="161796" name="Picture 4" descr="C:\Антон\Работа\Лечебная деятельность\Секция\Избранное фото\Эндокардит 1.jpg"/>
          <p:cNvPicPr>
            <a:picLocks noChangeAspect="1" noChangeArrowheads="1"/>
          </p:cNvPicPr>
          <p:nvPr/>
        </p:nvPicPr>
        <p:blipFill>
          <a:blip r:embed="rId5"/>
          <a:srcRect/>
          <a:stretch>
            <a:fillRect/>
          </a:stretch>
        </p:blipFill>
        <p:spPr bwMode="auto">
          <a:xfrm>
            <a:off x="4621694" y="5384806"/>
            <a:ext cx="3912722" cy="2937365"/>
          </a:xfrm>
          <a:prstGeom prst="rect">
            <a:avLst/>
          </a:prstGeom>
          <a:noFill/>
          <a:ln>
            <a:noFill/>
          </a:ln>
        </p:spPr>
      </p:pic>
      <p:pic>
        <p:nvPicPr>
          <p:cNvPr id="22" name="Picture 2" descr="D:\Files\User\трупики\Джураева_вскрытие\CIMG5026.JPG"/>
          <p:cNvPicPr>
            <a:picLocks noChangeAspect="1" noChangeArrowheads="1"/>
          </p:cNvPicPr>
          <p:nvPr/>
        </p:nvPicPr>
        <p:blipFill>
          <a:blip r:embed="rId6" cstate="print"/>
          <a:srcRect l="8333" r="15316" b="18936"/>
          <a:stretch>
            <a:fillRect/>
          </a:stretch>
        </p:blipFill>
        <p:spPr bwMode="auto">
          <a:xfrm>
            <a:off x="8636015" y="5384804"/>
            <a:ext cx="3657626" cy="2912526"/>
          </a:xfrm>
          <a:prstGeom prst="rect">
            <a:avLst/>
          </a:prstGeom>
          <a:noFill/>
          <a:ln w="9525">
            <a:noFill/>
            <a:miter lim="800000"/>
            <a:headEnd/>
            <a:tailEnd/>
          </a:ln>
        </p:spPr>
      </p:pic>
      <p:pic>
        <p:nvPicPr>
          <p:cNvPr id="23" name="Рисунок 22" descr="DSC02567.JPG"/>
          <p:cNvPicPr>
            <a:picLocks noChangeAspect="1"/>
          </p:cNvPicPr>
          <p:nvPr/>
        </p:nvPicPr>
        <p:blipFill>
          <a:blip r:embed="rId7" cstate="print"/>
          <a:srcRect l="29687" t="15625" r="24219" b="21874"/>
          <a:stretch>
            <a:fillRect/>
          </a:stretch>
        </p:blipFill>
        <p:spPr>
          <a:xfrm rot="16200000">
            <a:off x="1142104" y="4970749"/>
            <a:ext cx="2946421" cy="3774529"/>
          </a:xfrm>
          <a:prstGeom prst="rect">
            <a:avLst/>
          </a:prstGeom>
          <a:ln w="38100" cap="sq">
            <a:no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61794"/>
                                        </p:tgtEl>
                                        <p:attrNameLst>
                                          <p:attrName>style.visibility</p:attrName>
                                        </p:attrNameLst>
                                      </p:cBhvr>
                                      <p:to>
                                        <p:strVal val="visible"/>
                                      </p:to>
                                    </p:set>
                                    <p:animEffect transition="in" filter="blinds(horizontal)">
                                      <p:cBhvr>
                                        <p:cTn id="10" dur="500"/>
                                        <p:tgtEl>
                                          <p:spTgt spid="161794"/>
                                        </p:tgtEl>
                                      </p:cBhvr>
                                    </p:animEffect>
                                  </p:childTnLst>
                                </p:cTn>
                              </p:par>
                              <p:par>
                                <p:cTn id="11" presetID="3" presetClass="entr" presetSubtype="10" fill="hold" nodeType="withEffect">
                                  <p:stCondLst>
                                    <p:cond delay="0"/>
                                  </p:stCondLst>
                                  <p:childTnLst>
                                    <p:set>
                                      <p:cBhvr>
                                        <p:cTn id="12" dur="1" fill="hold">
                                          <p:stCondLst>
                                            <p:cond delay="0"/>
                                          </p:stCondLst>
                                        </p:cTn>
                                        <p:tgtEl>
                                          <p:spTgt spid="161795"/>
                                        </p:tgtEl>
                                        <p:attrNameLst>
                                          <p:attrName>style.visibility</p:attrName>
                                        </p:attrNameLst>
                                      </p:cBhvr>
                                      <p:to>
                                        <p:strVal val="visible"/>
                                      </p:to>
                                    </p:set>
                                    <p:animEffect transition="in" filter="blinds(horizontal)">
                                      <p:cBhvr>
                                        <p:cTn id="13" dur="500"/>
                                        <p:tgtEl>
                                          <p:spTgt spid="16179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nodeType="withEffect">
                                  <p:stCondLst>
                                    <p:cond delay="0"/>
                                  </p:stCondLst>
                                  <p:childTnLst>
                                    <p:set>
                                      <p:cBhvr>
                                        <p:cTn id="23" dur="1" fill="hold">
                                          <p:stCondLst>
                                            <p:cond delay="0"/>
                                          </p:stCondLst>
                                        </p:cTn>
                                        <p:tgtEl>
                                          <p:spTgt spid="161796"/>
                                        </p:tgtEl>
                                        <p:attrNameLst>
                                          <p:attrName>style.visibility</p:attrName>
                                        </p:attrNameLst>
                                      </p:cBhvr>
                                      <p:to>
                                        <p:strVal val="visible"/>
                                      </p:to>
                                    </p:set>
                                    <p:animEffect transition="in" filter="blinds(horizontal)">
                                      <p:cBhvr>
                                        <p:cTn id="24" dur="500"/>
                                        <p:tgtEl>
                                          <p:spTgt spid="161796"/>
                                        </p:tgtEl>
                                      </p:cBhvr>
                                    </p:animEffect>
                                  </p:childTnLst>
                                </p:cTn>
                              </p:par>
                              <p:par>
                                <p:cTn id="25" presetID="3"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59" y="1015973"/>
            <a:ext cx="11785682" cy="7112050"/>
          </a:xfrm>
        </p:spPr>
        <p:txBody>
          <a:bodyPr>
            <a:noAutofit/>
          </a:bodyPr>
          <a:lstStyle/>
          <a:p>
            <a:r>
              <a:rPr lang="ru-RU" sz="2300" b="0" dirty="0" smtClean="0">
                <a:solidFill>
                  <a:schemeClr val="tx1"/>
                </a:solidFill>
                <a:effectLst/>
                <a:latin typeface="Calibri" pitchFamily="34" charset="0"/>
              </a:rPr>
              <a:t>1. Мужчина</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2. 73 года</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3. Внезапно возникшая давящая боль за грудиной</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4. Ранее боль проходила через несколько минут после приёма нитратов</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5. Приём трёх таблеток нитроглицерина обезболивающего эффекта не дал</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6. Много лет страдает ИБС</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7. Дважды перенес инфаркт миокарда</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8. Перенес ОНМК с левосторонней гемиплегией</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9. Страдает гипертонической болезнью</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10. Страдает сахарным диабетом 2 типа с диабетической нефропатией</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11. Страдает ДГПЖ</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12. Страдает хроническим панкреатитом</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13. Страдает </a:t>
            </a:r>
            <a:r>
              <a:rPr lang="ru-RU" sz="2300" b="0" dirty="0" err="1" smtClean="0">
                <a:solidFill>
                  <a:schemeClr val="tx1"/>
                </a:solidFill>
                <a:effectLst/>
                <a:latin typeface="Calibri" pitchFamily="34" charset="0"/>
              </a:rPr>
              <a:t>остеопорозом</a:t>
            </a:r>
            <a:r>
              <a:rPr lang="ru-RU" sz="2300" b="0" dirty="0" smtClean="0">
                <a:solidFill>
                  <a:schemeClr val="tx1"/>
                </a:solidFill>
                <a:effectLst/>
                <a:latin typeface="Calibri" pitchFamily="34" charset="0"/>
              </a:rPr>
              <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14. Страдает варикозной болезнью вен ног</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15. Перенёс </a:t>
            </a:r>
            <a:r>
              <a:rPr lang="ru-RU" sz="2300" b="0" dirty="0" err="1" smtClean="0">
                <a:solidFill>
                  <a:schemeClr val="tx1"/>
                </a:solidFill>
                <a:effectLst/>
                <a:latin typeface="Calibri" pitchFamily="34" charset="0"/>
              </a:rPr>
              <a:t>аппендэктомию</a:t>
            </a:r>
            <a:r>
              <a:rPr lang="ru-RU" sz="2300" b="0" dirty="0" smtClean="0">
                <a:solidFill>
                  <a:schemeClr val="tx1"/>
                </a:solidFill>
                <a:effectLst/>
                <a:latin typeface="Calibri" pitchFamily="34" charset="0"/>
              </a:rPr>
              <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16. Перенёс грыжесечение по поводу паховой грыжи слева</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17. Перенёс экстракцию хрусталика по поводу катаракты правого глаза </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18. Регулярно принимает гипотензивные препараты, мочегонные и </a:t>
            </a:r>
            <a:r>
              <a:rPr lang="ru-RU" sz="2300" b="0" dirty="0" err="1" smtClean="0">
                <a:solidFill>
                  <a:schemeClr val="tx1"/>
                </a:solidFill>
                <a:effectLst/>
                <a:latin typeface="Calibri" pitchFamily="34" charset="0"/>
              </a:rPr>
              <a:t>пероральные</a:t>
            </a:r>
            <a:r>
              <a:rPr lang="ru-RU" sz="2300" b="0" dirty="0" smtClean="0">
                <a:solidFill>
                  <a:schemeClr val="tx1"/>
                </a:solidFill>
                <a:effectLst/>
                <a:latin typeface="Calibri" pitchFamily="34" charset="0"/>
              </a:rPr>
              <a:t> </a:t>
            </a:r>
            <a:r>
              <a:rPr lang="ru-RU" sz="2300" b="0" dirty="0" err="1" smtClean="0">
                <a:solidFill>
                  <a:schemeClr val="tx1"/>
                </a:solidFill>
                <a:effectLst/>
                <a:latin typeface="Calibri" pitchFamily="34" charset="0"/>
              </a:rPr>
              <a:t>сахароснижающие</a:t>
            </a:r>
            <a:r>
              <a:rPr lang="ru-RU" sz="2300" b="0" dirty="0" smtClean="0">
                <a:solidFill>
                  <a:schemeClr val="tx1"/>
                </a:solidFill>
                <a:effectLst/>
                <a:latin typeface="Calibri" pitchFamily="34" charset="0"/>
              </a:rPr>
              <a:t> средства, а также </a:t>
            </a:r>
            <a:r>
              <a:rPr lang="ru-RU" sz="2300" b="0" dirty="0" err="1" smtClean="0">
                <a:solidFill>
                  <a:schemeClr val="tx1"/>
                </a:solidFill>
                <a:effectLst/>
                <a:latin typeface="Calibri" pitchFamily="34" charset="0"/>
              </a:rPr>
              <a:t>статины</a:t>
            </a:r>
            <a:r>
              <a:rPr lang="ru-RU" sz="2300" b="0" dirty="0" smtClean="0">
                <a:solidFill>
                  <a:schemeClr val="tx1"/>
                </a:solidFill>
                <a:effectLst/>
                <a:latin typeface="Calibri" pitchFamily="34" charset="0"/>
              </a:rPr>
              <a:t>, </a:t>
            </a:r>
            <a:r>
              <a:rPr lang="ru-RU" sz="2300" b="0" dirty="0" err="1" smtClean="0">
                <a:solidFill>
                  <a:schemeClr val="tx1"/>
                </a:solidFill>
                <a:effectLst/>
                <a:latin typeface="Calibri" pitchFamily="34" charset="0"/>
              </a:rPr>
              <a:t>антиагреганты</a:t>
            </a:r>
            <a:r>
              <a:rPr lang="ru-RU" sz="2300" b="0" dirty="0" smtClean="0">
                <a:solidFill>
                  <a:schemeClr val="tx1"/>
                </a:solidFill>
                <a:effectLst/>
                <a:latin typeface="Calibri" pitchFamily="34" charset="0"/>
              </a:rPr>
              <a:t> и </a:t>
            </a:r>
            <a:r>
              <a:rPr lang="ru-RU" sz="2300" b="0" dirty="0" err="1" smtClean="0">
                <a:solidFill>
                  <a:schemeClr val="tx1"/>
                </a:solidFill>
                <a:effectLst/>
                <a:latin typeface="Calibri" pitchFamily="34" charset="0"/>
              </a:rPr>
              <a:t>ноотропы</a:t>
            </a:r>
            <a:endParaRPr lang="ru-RU" sz="2300" b="0" dirty="0">
              <a:solidFill>
                <a:schemeClr val="tx1"/>
              </a:solidFill>
              <a:effectLst/>
              <a:latin typeface="Calibri" pitchFamily="34" charset="0"/>
            </a:endParaRPr>
          </a:p>
        </p:txBody>
      </p:sp>
      <p:sp>
        <p:nvSpPr>
          <p:cNvPr id="5" name="Содержимое 2"/>
          <p:cNvSpPr>
            <a:spLocks noGrp="1"/>
          </p:cNvSpPr>
          <p:nvPr>
            <p:ph idx="1"/>
          </p:nvPr>
        </p:nvSpPr>
        <p:spPr>
          <a:xfrm>
            <a:off x="711161" y="711171"/>
            <a:ext cx="11582481" cy="711205"/>
          </a:xfrm>
        </p:spPr>
        <p:txBody>
          <a:bodyPr>
            <a:noAutofit/>
          </a:bodyPr>
          <a:lstStyle/>
          <a:p>
            <a:pPr marL="0" indent="0" algn="ctr">
              <a:buNone/>
            </a:pPr>
            <a:r>
              <a:rPr lang="ru-RU" sz="2600" b="1" dirty="0" smtClean="0">
                <a:latin typeface="Calibri" pitchFamily="34" charset="0"/>
              </a:rPr>
              <a:t>Клинический пример:</a:t>
            </a:r>
            <a:endParaRPr lang="ru-RU" sz="2600" b="1" u="sng" dirty="0">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609570"/>
            <a:ext cx="11704320" cy="609604"/>
          </a:xfrm>
        </p:spPr>
        <p:txBody>
          <a:bodyPr>
            <a:normAutofit/>
          </a:bodyPr>
          <a:lstStyle/>
          <a:p>
            <a:pPr algn="ctr"/>
            <a:r>
              <a:rPr lang="ru-RU" sz="2600" dirty="0" smtClean="0">
                <a:solidFill>
                  <a:schemeClr val="tx1"/>
                </a:solidFill>
                <a:effectLst/>
                <a:latin typeface="Calibri" pitchFamily="34" charset="0"/>
              </a:rPr>
              <a:t>Как измерить у него коморбидность?</a:t>
            </a:r>
            <a:endParaRPr lang="ru-RU" sz="2600" dirty="0">
              <a:solidFill>
                <a:schemeClr val="tx1"/>
              </a:solidFill>
              <a:effectLst/>
              <a:latin typeface="Calibri" pitchFamily="34" charset="0"/>
            </a:endParaRPr>
          </a:p>
        </p:txBody>
      </p:sp>
      <p:pic>
        <p:nvPicPr>
          <p:cNvPr id="5" name="Picture 2"/>
          <p:cNvPicPr>
            <a:picLocks noChangeAspect="1" noChangeArrowheads="1"/>
          </p:cNvPicPr>
          <p:nvPr/>
        </p:nvPicPr>
        <p:blipFill>
          <a:blip r:embed="rId2"/>
          <a:srcRect l="35000" t="21587" r="23572" b="16190"/>
          <a:stretch>
            <a:fillRect/>
          </a:stretch>
        </p:blipFill>
        <p:spPr bwMode="auto">
          <a:xfrm>
            <a:off x="686323" y="1257751"/>
            <a:ext cx="3802724" cy="3212646"/>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32886" t="19090" r="22819" b="18867"/>
          <a:stretch>
            <a:fillRect/>
          </a:stretch>
        </p:blipFill>
        <p:spPr bwMode="auto">
          <a:xfrm>
            <a:off x="4571986" y="1257752"/>
            <a:ext cx="3962428" cy="3201963"/>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l="34328" t="23881" r="23134" b="12437"/>
          <a:stretch>
            <a:fillRect/>
          </a:stretch>
        </p:blipFill>
        <p:spPr bwMode="auto">
          <a:xfrm>
            <a:off x="8636015" y="1257751"/>
            <a:ext cx="3657626" cy="3181707"/>
          </a:xfrm>
          <a:prstGeom prst="rect">
            <a:avLst/>
          </a:prstGeom>
          <a:noFill/>
          <a:ln w="9525">
            <a:noFill/>
            <a:miter lim="800000"/>
            <a:headEnd/>
            <a:tailEnd/>
          </a:ln>
          <a:effectLst/>
        </p:spPr>
      </p:pic>
      <p:sp>
        <p:nvSpPr>
          <p:cNvPr id="8" name="TextBox 7"/>
          <p:cNvSpPr txBox="1"/>
          <p:nvPr/>
        </p:nvSpPr>
        <p:spPr>
          <a:xfrm>
            <a:off x="711159" y="4470399"/>
            <a:ext cx="3657626" cy="831674"/>
          </a:xfrm>
          <a:prstGeom prst="rect">
            <a:avLst/>
          </a:prstGeom>
          <a:noFill/>
        </p:spPr>
        <p:txBody>
          <a:bodyPr wrap="square" lIns="130039" tIns="65020" rIns="130039" bIns="65020" rtlCol="0">
            <a:spAutoFit/>
          </a:bodyPr>
          <a:lstStyle/>
          <a:p>
            <a:pPr algn="ctr"/>
            <a:r>
              <a:rPr lang="en-US" sz="2300" b="1" dirty="0">
                <a:latin typeface="Calibri" pitchFamily="34" charset="0"/>
              </a:rPr>
              <a:t>Cumulative Illness Rating Scale</a:t>
            </a:r>
            <a:r>
              <a:rPr lang="ru-RU" sz="2300" b="1" dirty="0">
                <a:latin typeface="Calibri" pitchFamily="34" charset="0"/>
              </a:rPr>
              <a:t> (1968)</a:t>
            </a:r>
          </a:p>
        </p:txBody>
      </p:sp>
      <p:sp>
        <p:nvSpPr>
          <p:cNvPr id="9" name="TextBox 8"/>
          <p:cNvSpPr txBox="1"/>
          <p:nvPr/>
        </p:nvSpPr>
        <p:spPr>
          <a:xfrm>
            <a:off x="4571986" y="4470399"/>
            <a:ext cx="3962428" cy="839196"/>
          </a:xfrm>
          <a:prstGeom prst="rect">
            <a:avLst/>
          </a:prstGeom>
          <a:noFill/>
        </p:spPr>
        <p:txBody>
          <a:bodyPr wrap="square" lIns="130039" tIns="65020" rIns="130039" bIns="65020" rtlCol="0">
            <a:spAutoFit/>
          </a:bodyPr>
          <a:lstStyle/>
          <a:p>
            <a:pPr algn="ctr"/>
            <a:r>
              <a:rPr lang="ru-RU" sz="2300" b="1" dirty="0">
                <a:latin typeface="Calibri" pitchFamily="34" charset="0"/>
              </a:rPr>
              <a:t>индекс </a:t>
            </a:r>
            <a:r>
              <a:rPr lang="en-US" sz="2300" b="1" dirty="0">
                <a:latin typeface="Calibri" pitchFamily="34" charset="0"/>
              </a:rPr>
              <a:t>Kaplan</a:t>
            </a:r>
            <a:r>
              <a:rPr lang="ru-RU" sz="2300" b="1" dirty="0">
                <a:latin typeface="Calibri" pitchFamily="34" charset="0"/>
              </a:rPr>
              <a:t>-</a:t>
            </a:r>
            <a:r>
              <a:rPr lang="en-US" sz="2300" b="1" dirty="0" err="1">
                <a:latin typeface="Calibri" pitchFamily="34" charset="0"/>
              </a:rPr>
              <a:t>Fainstein</a:t>
            </a:r>
            <a:r>
              <a:rPr lang="ru-RU" sz="2300" b="1" dirty="0">
                <a:latin typeface="Calibri" pitchFamily="34" charset="0"/>
              </a:rPr>
              <a:t> (1978)</a:t>
            </a:r>
          </a:p>
        </p:txBody>
      </p:sp>
      <p:sp>
        <p:nvSpPr>
          <p:cNvPr id="10" name="TextBox 9"/>
          <p:cNvSpPr txBox="1"/>
          <p:nvPr/>
        </p:nvSpPr>
        <p:spPr>
          <a:xfrm>
            <a:off x="9144064" y="4470399"/>
            <a:ext cx="3047976" cy="839196"/>
          </a:xfrm>
          <a:prstGeom prst="rect">
            <a:avLst/>
          </a:prstGeom>
          <a:noFill/>
        </p:spPr>
        <p:txBody>
          <a:bodyPr wrap="square" lIns="130039" tIns="65020" rIns="130039" bIns="65020" rtlCol="0">
            <a:spAutoFit/>
          </a:bodyPr>
          <a:lstStyle/>
          <a:p>
            <a:pPr algn="ctr"/>
            <a:r>
              <a:rPr lang="ru-RU" sz="2300" b="1" dirty="0">
                <a:latin typeface="Calibri" pitchFamily="34" charset="0"/>
              </a:rPr>
              <a:t>индекс </a:t>
            </a:r>
            <a:r>
              <a:rPr lang="en-US" sz="2300" b="1" dirty="0" err="1">
                <a:latin typeface="Calibri" pitchFamily="34" charset="0"/>
              </a:rPr>
              <a:t>Charlson</a:t>
            </a:r>
            <a:r>
              <a:rPr lang="ru-RU" sz="2300" b="1" dirty="0">
                <a:latin typeface="Calibri" pitchFamily="34" charset="0"/>
              </a:rPr>
              <a:t> (1987)</a:t>
            </a:r>
          </a:p>
        </p:txBody>
      </p:sp>
      <p:sp>
        <p:nvSpPr>
          <p:cNvPr id="11" name="TextBox 10"/>
          <p:cNvSpPr txBox="1"/>
          <p:nvPr/>
        </p:nvSpPr>
        <p:spPr>
          <a:xfrm>
            <a:off x="711159" y="7951326"/>
            <a:ext cx="6096043" cy="481493"/>
          </a:xfrm>
          <a:prstGeom prst="rect">
            <a:avLst/>
          </a:prstGeom>
          <a:noFill/>
        </p:spPr>
        <p:txBody>
          <a:bodyPr wrap="square" lIns="130039" tIns="65020" rIns="130039" bIns="65020" rtlCol="0">
            <a:spAutoFit/>
          </a:bodyPr>
          <a:lstStyle/>
          <a:p>
            <a:pPr algn="ctr"/>
            <a:r>
              <a:rPr lang="en-US" sz="2300" b="1" dirty="0" err="1">
                <a:latin typeface="Calibri" pitchFamily="34" charset="0"/>
              </a:rPr>
              <a:t>I</a:t>
            </a:r>
            <a:r>
              <a:rPr lang="ru-RU" sz="2300" b="1" dirty="0" err="1">
                <a:latin typeface="Calibri" pitchFamily="34" charset="0"/>
              </a:rPr>
              <a:t>ndex</a:t>
            </a:r>
            <a:r>
              <a:rPr lang="ru-RU" sz="2300" b="1" dirty="0">
                <a:latin typeface="Calibri" pitchFamily="34" charset="0"/>
              </a:rPr>
              <a:t> </a:t>
            </a:r>
            <a:r>
              <a:rPr lang="ru-RU" sz="2300" b="1" dirty="0" err="1">
                <a:latin typeface="Calibri" pitchFamily="34" charset="0"/>
              </a:rPr>
              <a:t>of</a:t>
            </a:r>
            <a:r>
              <a:rPr lang="ru-RU" sz="2300" b="1" dirty="0">
                <a:latin typeface="Calibri" pitchFamily="34" charset="0"/>
              </a:rPr>
              <a:t> </a:t>
            </a:r>
            <a:r>
              <a:rPr lang="en-US" sz="2300" b="1" dirty="0">
                <a:latin typeface="Calibri" pitchFamily="34" charset="0"/>
              </a:rPr>
              <a:t>C</a:t>
            </a:r>
            <a:r>
              <a:rPr lang="ru-RU" sz="2300" b="1" dirty="0" err="1">
                <a:latin typeface="Calibri" pitchFamily="34" charset="0"/>
              </a:rPr>
              <a:t>o</a:t>
            </a:r>
            <a:r>
              <a:rPr lang="en-US" sz="2300" b="1" dirty="0">
                <a:latin typeface="Calibri" pitchFamily="34" charset="0"/>
              </a:rPr>
              <a:t>e</a:t>
            </a:r>
            <a:r>
              <a:rPr lang="ru-RU" sz="2300" b="1" dirty="0" err="1">
                <a:latin typeface="Calibri" pitchFamily="34" charset="0"/>
              </a:rPr>
              <a:t>xistent</a:t>
            </a:r>
            <a:r>
              <a:rPr lang="ru-RU" sz="2300" b="1" dirty="0">
                <a:latin typeface="Calibri" pitchFamily="34" charset="0"/>
              </a:rPr>
              <a:t> </a:t>
            </a:r>
            <a:r>
              <a:rPr lang="en-US" sz="2300" b="1" dirty="0">
                <a:latin typeface="Calibri" pitchFamily="34" charset="0"/>
              </a:rPr>
              <a:t>D</a:t>
            </a:r>
            <a:r>
              <a:rPr lang="ru-RU" sz="2300" b="1" dirty="0" err="1">
                <a:latin typeface="Calibri" pitchFamily="34" charset="0"/>
              </a:rPr>
              <a:t>isease</a:t>
            </a:r>
            <a:r>
              <a:rPr lang="ru-RU" sz="2300" b="1" dirty="0">
                <a:latin typeface="Calibri" pitchFamily="34" charset="0"/>
              </a:rPr>
              <a:t> (19</a:t>
            </a:r>
            <a:r>
              <a:rPr lang="en-US" sz="2300" b="1" dirty="0">
                <a:latin typeface="Calibri" pitchFamily="34" charset="0"/>
              </a:rPr>
              <a:t>93</a:t>
            </a:r>
            <a:r>
              <a:rPr lang="ru-RU" sz="2300" b="1" dirty="0">
                <a:latin typeface="Calibri" pitchFamily="34" charset="0"/>
              </a:rPr>
              <a:t>)</a:t>
            </a:r>
          </a:p>
        </p:txBody>
      </p:sp>
      <p:sp>
        <p:nvSpPr>
          <p:cNvPr id="12" name="TextBox 11"/>
          <p:cNvSpPr txBox="1"/>
          <p:nvPr/>
        </p:nvSpPr>
        <p:spPr>
          <a:xfrm>
            <a:off x="7518453" y="6604012"/>
            <a:ext cx="4775188" cy="481493"/>
          </a:xfrm>
          <a:prstGeom prst="rect">
            <a:avLst/>
          </a:prstGeom>
        </p:spPr>
        <p:style>
          <a:lnRef idx="2">
            <a:schemeClr val="accent1"/>
          </a:lnRef>
          <a:fillRef idx="1">
            <a:schemeClr val="lt1"/>
          </a:fillRef>
          <a:effectRef idx="0">
            <a:schemeClr val="accent1"/>
          </a:effectRef>
          <a:fontRef idx="minor">
            <a:schemeClr val="dk1"/>
          </a:fontRef>
        </p:style>
        <p:txBody>
          <a:bodyPr wrap="square" lIns="130039" tIns="65020" rIns="130039" bIns="65020" rtlCol="0">
            <a:spAutoFit/>
          </a:bodyPr>
          <a:lstStyle/>
          <a:p>
            <a:pPr algn="ctr"/>
            <a:r>
              <a:rPr lang="en-US" sz="2300" b="1" dirty="0">
                <a:latin typeface="Calibri" pitchFamily="34" charset="0"/>
              </a:rPr>
              <a:t>Geriatric Index of </a:t>
            </a:r>
            <a:r>
              <a:rPr lang="en-US" sz="2300" b="1" dirty="0" err="1">
                <a:latin typeface="Calibri" pitchFamily="34" charset="0"/>
              </a:rPr>
              <a:t>Comorbidity</a:t>
            </a:r>
            <a:r>
              <a:rPr lang="en-US" sz="2300" b="1" dirty="0">
                <a:latin typeface="Calibri" pitchFamily="34" charset="0"/>
              </a:rPr>
              <a:t> (</a:t>
            </a:r>
            <a:r>
              <a:rPr lang="ru-RU" sz="2300" b="1" dirty="0">
                <a:latin typeface="Calibri" pitchFamily="34" charset="0"/>
              </a:rPr>
              <a:t>2002</a:t>
            </a:r>
            <a:r>
              <a:rPr lang="en-US" sz="2300" b="1" dirty="0">
                <a:latin typeface="Calibri" pitchFamily="34" charset="0"/>
              </a:rPr>
              <a:t>)</a:t>
            </a:r>
            <a:endParaRPr lang="ru-RU" sz="2300" b="1" dirty="0">
              <a:latin typeface="Calibri" pitchFamily="34" charset="0"/>
            </a:endParaRPr>
          </a:p>
        </p:txBody>
      </p:sp>
      <p:sp>
        <p:nvSpPr>
          <p:cNvPr id="13" name="TextBox 12"/>
          <p:cNvSpPr txBox="1"/>
          <p:nvPr/>
        </p:nvSpPr>
        <p:spPr>
          <a:xfrm>
            <a:off x="7518407" y="7240121"/>
            <a:ext cx="4775233" cy="481493"/>
          </a:xfrm>
          <a:prstGeom prst="rect">
            <a:avLst/>
          </a:prstGeom>
          <a:ln>
            <a:solidFill>
              <a:srgbClr val="007E39"/>
            </a:solidFill>
          </a:ln>
        </p:spPr>
        <p:style>
          <a:lnRef idx="2">
            <a:schemeClr val="accent6"/>
          </a:lnRef>
          <a:fillRef idx="1">
            <a:schemeClr val="lt1"/>
          </a:fillRef>
          <a:effectRef idx="0">
            <a:schemeClr val="accent6"/>
          </a:effectRef>
          <a:fontRef idx="minor">
            <a:schemeClr val="dk1"/>
          </a:fontRef>
        </p:style>
        <p:txBody>
          <a:bodyPr wrap="square" lIns="130039" tIns="65020" rIns="130039" bIns="65020" rtlCol="0">
            <a:spAutoFit/>
          </a:bodyPr>
          <a:lstStyle/>
          <a:p>
            <a:pPr algn="ctr"/>
            <a:r>
              <a:rPr lang="en-US" sz="2300" b="1" dirty="0">
                <a:latin typeface="Calibri" pitchFamily="34" charset="0"/>
              </a:rPr>
              <a:t>Functional </a:t>
            </a:r>
            <a:r>
              <a:rPr lang="en-US" sz="2300" b="1" dirty="0" err="1">
                <a:latin typeface="Calibri" pitchFamily="34" charset="0"/>
              </a:rPr>
              <a:t>Comorbidity</a:t>
            </a:r>
            <a:r>
              <a:rPr lang="en-US" sz="2300" b="1" dirty="0">
                <a:latin typeface="Calibri" pitchFamily="34" charset="0"/>
              </a:rPr>
              <a:t> Index (</a:t>
            </a:r>
            <a:r>
              <a:rPr lang="ru-RU" sz="2300" b="1" dirty="0">
                <a:latin typeface="Calibri" pitchFamily="34" charset="0"/>
              </a:rPr>
              <a:t>2005</a:t>
            </a:r>
            <a:r>
              <a:rPr lang="en-US" sz="2300" b="1" dirty="0">
                <a:latin typeface="Calibri" pitchFamily="34" charset="0"/>
              </a:rPr>
              <a:t>)</a:t>
            </a:r>
            <a:endParaRPr lang="ru-RU" sz="2300" b="1" dirty="0">
              <a:latin typeface="Calibri" pitchFamily="34" charset="0"/>
            </a:endParaRPr>
          </a:p>
        </p:txBody>
      </p:sp>
      <p:sp>
        <p:nvSpPr>
          <p:cNvPr id="14" name="TextBox 13"/>
          <p:cNvSpPr txBox="1"/>
          <p:nvPr/>
        </p:nvSpPr>
        <p:spPr>
          <a:xfrm>
            <a:off x="7518407" y="5994408"/>
            <a:ext cx="4775188" cy="481493"/>
          </a:xfrm>
          <a:prstGeom prst="rect">
            <a:avLst/>
          </a:prstGeom>
        </p:spPr>
        <p:style>
          <a:lnRef idx="2">
            <a:schemeClr val="accent2"/>
          </a:lnRef>
          <a:fillRef idx="1">
            <a:schemeClr val="lt1"/>
          </a:fillRef>
          <a:effectRef idx="0">
            <a:schemeClr val="accent2"/>
          </a:effectRef>
          <a:fontRef idx="minor">
            <a:schemeClr val="dk1"/>
          </a:fontRef>
        </p:style>
        <p:txBody>
          <a:bodyPr wrap="square" lIns="130039" tIns="65020" rIns="130039" bIns="65020" rtlCol="0">
            <a:spAutoFit/>
          </a:bodyPr>
          <a:lstStyle/>
          <a:p>
            <a:pPr algn="ctr"/>
            <a:r>
              <a:rPr lang="ru-RU" sz="2300" b="1" dirty="0" err="1">
                <a:latin typeface="Calibri" pitchFamily="34" charset="0"/>
              </a:rPr>
              <a:t>Total</a:t>
            </a:r>
            <a:r>
              <a:rPr lang="ru-RU" sz="2300" b="1" dirty="0">
                <a:latin typeface="Calibri" pitchFamily="34" charset="0"/>
              </a:rPr>
              <a:t> </a:t>
            </a:r>
            <a:r>
              <a:rPr lang="ru-RU" sz="2300" b="1" dirty="0" err="1">
                <a:latin typeface="Calibri" pitchFamily="34" charset="0"/>
              </a:rPr>
              <a:t>Illness</a:t>
            </a:r>
            <a:r>
              <a:rPr lang="ru-RU" sz="2300" b="1" dirty="0">
                <a:latin typeface="Calibri" pitchFamily="34" charset="0"/>
              </a:rPr>
              <a:t> </a:t>
            </a:r>
            <a:r>
              <a:rPr lang="ru-RU" sz="2300" b="1" dirty="0" err="1">
                <a:latin typeface="Calibri" pitchFamily="34" charset="0"/>
              </a:rPr>
              <a:t>Burden</a:t>
            </a:r>
            <a:r>
              <a:rPr lang="ru-RU" sz="2300" b="1" dirty="0">
                <a:latin typeface="Calibri" pitchFamily="34" charset="0"/>
              </a:rPr>
              <a:t> </a:t>
            </a:r>
            <a:r>
              <a:rPr lang="ru-RU" sz="2300" b="1" dirty="0" err="1">
                <a:latin typeface="Calibri" pitchFamily="34" charset="0"/>
              </a:rPr>
              <a:t>Index</a:t>
            </a:r>
            <a:r>
              <a:rPr lang="en-US" sz="2300" b="1" dirty="0">
                <a:latin typeface="Calibri" pitchFamily="34" charset="0"/>
              </a:rPr>
              <a:t> (</a:t>
            </a:r>
            <a:r>
              <a:rPr lang="ru-RU" sz="2300" b="1" dirty="0">
                <a:latin typeface="Calibri" pitchFamily="34" charset="0"/>
              </a:rPr>
              <a:t>2009</a:t>
            </a:r>
            <a:r>
              <a:rPr lang="en-US" sz="2300" b="1" dirty="0">
                <a:latin typeface="Calibri" pitchFamily="34" charset="0"/>
              </a:rPr>
              <a:t>)</a:t>
            </a:r>
            <a:endParaRPr lang="ru-RU" sz="2300" b="1" dirty="0">
              <a:latin typeface="Calibri" pitchFamily="34" charset="0"/>
            </a:endParaRPr>
          </a:p>
        </p:txBody>
      </p:sp>
      <p:pic>
        <p:nvPicPr>
          <p:cNvPr id="15" name="Picture 2"/>
          <p:cNvPicPr>
            <a:picLocks noChangeAspect="1" noChangeArrowheads="1"/>
          </p:cNvPicPr>
          <p:nvPr/>
        </p:nvPicPr>
        <p:blipFill>
          <a:blip r:embed="rId5"/>
          <a:srcRect l="16948" t="14152" b="17169"/>
          <a:stretch>
            <a:fillRect/>
          </a:stretch>
        </p:blipFill>
        <p:spPr bwMode="auto">
          <a:xfrm>
            <a:off x="677382" y="5395172"/>
            <a:ext cx="6197643" cy="2529651"/>
          </a:xfrm>
          <a:prstGeom prst="rect">
            <a:avLst/>
          </a:prstGeom>
          <a:noFill/>
          <a:ln w="9525">
            <a:noFill/>
            <a:miter lim="800000"/>
            <a:headEnd/>
            <a:tailEnd/>
          </a:ln>
          <a:effectLst/>
        </p:spPr>
      </p:pic>
      <p:sp>
        <p:nvSpPr>
          <p:cNvPr id="19" name="TextBox 18"/>
          <p:cNvSpPr txBox="1"/>
          <p:nvPr/>
        </p:nvSpPr>
        <p:spPr>
          <a:xfrm>
            <a:off x="11074433" y="7805952"/>
            <a:ext cx="1219209" cy="481499"/>
          </a:xfrm>
          <a:prstGeom prst="rect">
            <a:avLst/>
          </a:prstGeom>
          <a:noFill/>
        </p:spPr>
        <p:txBody>
          <a:bodyPr wrap="square" lIns="130039" tIns="65020" rIns="130039" bIns="65020" rtlCol="0">
            <a:spAutoFit/>
          </a:bodyPr>
          <a:lstStyle/>
          <a:p>
            <a:pPr algn="ctr"/>
            <a:r>
              <a:rPr lang="ru-RU" sz="2300" dirty="0">
                <a:latin typeface="Calibri" pitchFamily="34" charset="0"/>
              </a:rPr>
              <a:t>и т.д.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4470386" y="1219174"/>
            <a:ext cx="3657626" cy="3657626"/>
          </a:xfrm>
          <a:prstGeom prst="rect">
            <a:avLst/>
          </a:prstGeom>
          <a:ln>
            <a:noFill/>
          </a:ln>
          <a:effectLst>
            <a:softEdge rad="112500"/>
          </a:effectLst>
        </p:spPr>
      </p:pic>
      <p:sp>
        <p:nvSpPr>
          <p:cNvPr id="13" name="Заголовок 1"/>
          <p:cNvSpPr txBox="1">
            <a:spLocks/>
          </p:cNvSpPr>
          <p:nvPr/>
        </p:nvSpPr>
        <p:spPr>
          <a:xfrm>
            <a:off x="609559" y="609572"/>
            <a:ext cx="11785682" cy="630928"/>
          </a:xfrm>
          <a:prstGeom prst="rect">
            <a:avLst/>
          </a:prstGeom>
        </p:spPr>
        <p:txBody>
          <a:bodyPr vert="horz" lIns="130039" tIns="65020" rIns="130039" bIns="65020" rtlCol="0" anchor="ctr">
            <a:noAutofit/>
          </a:bodyPr>
          <a:lstStyle/>
          <a:p>
            <a:pPr lvl="0" algn="ctr">
              <a:spcBef>
                <a:spcPct val="0"/>
              </a:spcBef>
              <a:defRPr/>
            </a:pPr>
            <a:r>
              <a:rPr lang="ru-RU" sz="2800" b="1" dirty="0">
                <a:latin typeface="+mn-lt"/>
              </a:rPr>
              <a:t>Внутренняя симметрия человеческого тела</a:t>
            </a:r>
            <a:endParaRPr lang="ru-RU" sz="2800" b="1" dirty="0">
              <a:latin typeface="+mn-lt"/>
              <a:ea typeface="+mj-ea"/>
              <a:cs typeface="+mj-cs"/>
            </a:endParaRPr>
          </a:p>
        </p:txBody>
      </p:sp>
      <p:sp>
        <p:nvSpPr>
          <p:cNvPr id="14" name="Заголовок 1"/>
          <p:cNvSpPr txBox="1">
            <a:spLocks/>
          </p:cNvSpPr>
          <p:nvPr/>
        </p:nvSpPr>
        <p:spPr>
          <a:xfrm>
            <a:off x="4470386" y="4775199"/>
            <a:ext cx="3657626" cy="1117608"/>
          </a:xfrm>
          <a:prstGeom prst="rect">
            <a:avLst/>
          </a:prstGeom>
        </p:spPr>
        <p:txBody>
          <a:bodyPr vert="horz" lIns="130039" tIns="65020" rIns="130039" bIns="65020" rtlCol="0" anchor="ctr">
            <a:noAutofit/>
          </a:bodyPr>
          <a:lstStyle/>
          <a:p>
            <a:pPr algn="ctr">
              <a:spcBef>
                <a:spcPct val="0"/>
              </a:spcBef>
              <a:defRPr/>
            </a:pPr>
            <a:r>
              <a:rPr lang="ru-RU" sz="2300" b="1" dirty="0">
                <a:latin typeface="+mn-lt"/>
                <a:ea typeface="+mj-ea"/>
                <a:cs typeface="+mj-cs"/>
              </a:rPr>
              <a:t>«Ничто не проходит бесследно»</a:t>
            </a:r>
          </a:p>
        </p:txBody>
      </p:sp>
      <p:sp>
        <p:nvSpPr>
          <p:cNvPr id="15" name="Заголовок 1"/>
          <p:cNvSpPr txBox="1">
            <a:spLocks/>
          </p:cNvSpPr>
          <p:nvPr/>
        </p:nvSpPr>
        <p:spPr>
          <a:xfrm>
            <a:off x="812760" y="4775199"/>
            <a:ext cx="3454424" cy="1117608"/>
          </a:xfrm>
          <a:prstGeom prst="rect">
            <a:avLst/>
          </a:prstGeom>
        </p:spPr>
        <p:txBody>
          <a:bodyPr vert="horz" lIns="130039" tIns="65020" rIns="130039" bIns="65020" rtlCol="0" anchor="ctr">
            <a:noAutofit/>
          </a:bodyPr>
          <a:lstStyle/>
          <a:p>
            <a:pPr algn="ctr">
              <a:spcBef>
                <a:spcPct val="0"/>
              </a:spcBef>
              <a:defRPr/>
            </a:pPr>
            <a:r>
              <a:rPr lang="ru-RU" sz="2300" b="1" dirty="0">
                <a:latin typeface="+mn-lt"/>
                <a:ea typeface="+mj-ea"/>
                <a:cs typeface="+mj-cs"/>
              </a:rPr>
              <a:t>«Всё в организме взаимосвязано»</a:t>
            </a:r>
            <a:endParaRPr lang="ru-RU" sz="2300" dirty="0">
              <a:latin typeface="+mn-lt"/>
              <a:ea typeface="+mj-ea"/>
              <a:cs typeface="+mj-cs"/>
            </a:endParaRPr>
          </a:p>
        </p:txBody>
      </p:sp>
      <p:sp>
        <p:nvSpPr>
          <p:cNvPr id="16" name="Заголовок 1"/>
          <p:cNvSpPr txBox="1">
            <a:spLocks/>
          </p:cNvSpPr>
          <p:nvPr/>
        </p:nvSpPr>
        <p:spPr>
          <a:xfrm>
            <a:off x="8839216" y="4775199"/>
            <a:ext cx="3251223" cy="1117608"/>
          </a:xfrm>
          <a:prstGeom prst="rect">
            <a:avLst/>
          </a:prstGeom>
        </p:spPr>
        <p:txBody>
          <a:bodyPr vert="horz" lIns="130039" tIns="65020" rIns="130039" bIns="65020" rtlCol="0" anchor="ctr">
            <a:noAutofit/>
          </a:bodyPr>
          <a:lstStyle/>
          <a:p>
            <a:pPr algn="ctr">
              <a:spcBef>
                <a:spcPct val="0"/>
              </a:spcBef>
              <a:defRPr/>
            </a:pPr>
            <a:r>
              <a:rPr lang="ru-RU" sz="2300" b="1" dirty="0">
                <a:latin typeface="+mn-lt"/>
                <a:ea typeface="+mj-ea"/>
                <a:cs typeface="+mj-cs"/>
              </a:rPr>
              <a:t>«Отдельных болезней не существует»</a:t>
            </a:r>
            <a:endParaRPr lang="ru-RU" sz="2300" dirty="0">
              <a:latin typeface="+mn-lt"/>
              <a:ea typeface="+mj-ea"/>
              <a:cs typeface="+mj-cs"/>
            </a:endParaRPr>
          </a:p>
        </p:txBody>
      </p:sp>
      <p:pic>
        <p:nvPicPr>
          <p:cNvPr id="17" name="Picture 2"/>
          <p:cNvPicPr>
            <a:picLocks noChangeAspect="1" noChangeArrowheads="1"/>
          </p:cNvPicPr>
          <p:nvPr/>
        </p:nvPicPr>
        <p:blipFill>
          <a:blip r:embed="rId3"/>
          <a:srcRect/>
          <a:stretch>
            <a:fillRect/>
          </a:stretch>
        </p:blipFill>
        <p:spPr bwMode="auto">
          <a:xfrm>
            <a:off x="720189" y="1221376"/>
            <a:ext cx="3750199" cy="3668944"/>
          </a:xfrm>
          <a:prstGeom prst="rect">
            <a:avLst/>
          </a:prstGeom>
          <a:ln>
            <a:noFill/>
          </a:ln>
          <a:effectLst>
            <a:softEdge rad="112500"/>
          </a:effectLst>
        </p:spPr>
      </p:pic>
      <p:pic>
        <p:nvPicPr>
          <p:cNvPr id="18" name="Picture 3"/>
          <p:cNvPicPr>
            <a:picLocks noChangeAspect="1" noChangeArrowheads="1"/>
          </p:cNvPicPr>
          <p:nvPr/>
        </p:nvPicPr>
        <p:blipFill>
          <a:blip r:embed="rId4"/>
          <a:srcRect/>
          <a:stretch>
            <a:fillRect/>
          </a:stretch>
        </p:blipFill>
        <p:spPr bwMode="auto">
          <a:xfrm>
            <a:off x="8331213" y="1320775"/>
            <a:ext cx="3850212" cy="3623728"/>
          </a:xfrm>
          <a:prstGeom prst="rect">
            <a:avLst/>
          </a:prstGeom>
          <a:ln>
            <a:noFill/>
          </a:ln>
          <a:effectLst>
            <a:softEdge rad="112500"/>
          </a:effectLst>
        </p:spPr>
      </p:pic>
      <p:sp>
        <p:nvSpPr>
          <p:cNvPr id="19" name="Прямоугольник 18"/>
          <p:cNvSpPr/>
          <p:nvPr/>
        </p:nvSpPr>
        <p:spPr>
          <a:xfrm>
            <a:off x="609559" y="5791206"/>
            <a:ext cx="11785682" cy="2608911"/>
          </a:xfrm>
          <a:prstGeom prst="rect">
            <a:avLst/>
          </a:prstGeom>
        </p:spPr>
        <p:txBody>
          <a:bodyPr wrap="square" lIns="130039" tIns="65020" rIns="130039" bIns="65020">
            <a:spAutoFit/>
          </a:bodyPr>
          <a:lstStyle/>
          <a:p>
            <a:pPr marL="514738" indent="-514738">
              <a:buFont typeface="Arial" pitchFamily="34" charset="0"/>
              <a:buChar char="•"/>
            </a:pPr>
            <a:r>
              <a:rPr lang="ru-RU" sz="2300" dirty="0">
                <a:latin typeface="+mn-lt"/>
              </a:rPr>
              <a:t>В реальной жизни идеальный с точки зрения природы организм ежесекундно сталкивается с множеством патологических агентов</a:t>
            </a:r>
          </a:p>
          <a:p>
            <a:pPr marL="514738" indent="-514738">
              <a:buFont typeface="Arial" pitchFamily="34" charset="0"/>
              <a:buChar char="•"/>
            </a:pPr>
            <a:endParaRPr lang="ru-RU" sz="2300" dirty="0">
              <a:latin typeface="+mn-lt"/>
            </a:endParaRPr>
          </a:p>
          <a:p>
            <a:pPr marL="514738" indent="-514738">
              <a:buFont typeface="Arial" pitchFamily="34" charset="0"/>
              <a:buChar char="•"/>
            </a:pPr>
            <a:r>
              <a:rPr lang="ru-RU" sz="2300" dirty="0">
                <a:latin typeface="+mn-lt"/>
              </a:rPr>
              <a:t>Интенсивность ответа организма постепенно уменьшается с возрастом и угасает на фоне иммунодефицита</a:t>
            </a:r>
          </a:p>
          <a:p>
            <a:pPr marL="514738" indent="-514738">
              <a:buFont typeface="Arial" pitchFamily="34" charset="0"/>
              <a:buChar char="•"/>
            </a:pPr>
            <a:endParaRPr lang="ru-RU" sz="2300" dirty="0">
              <a:latin typeface="+mn-lt"/>
            </a:endParaRPr>
          </a:p>
          <a:p>
            <a:pPr marL="514738" indent="-514738">
              <a:buFont typeface="Arial" pitchFamily="34" charset="0"/>
              <a:buChar char="•"/>
            </a:pPr>
            <a:r>
              <a:rPr lang="ru-RU" sz="2300" dirty="0">
                <a:latin typeface="+mn-lt"/>
              </a:rPr>
              <a:t>Системность поражения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35000" t="21587" r="23572" b="16190"/>
          <a:stretch>
            <a:fillRect/>
          </a:stretch>
        </p:blipFill>
        <p:spPr bwMode="auto">
          <a:xfrm>
            <a:off x="2438371" y="1219176"/>
            <a:ext cx="8138425" cy="6875566"/>
          </a:xfrm>
          <a:prstGeom prst="rect">
            <a:avLst/>
          </a:prstGeom>
          <a:noFill/>
          <a:ln w="9525">
            <a:noFill/>
            <a:miter lim="800000"/>
            <a:headEnd/>
            <a:tailEnd/>
          </a:ln>
          <a:effectLst/>
        </p:spPr>
      </p:pic>
      <p:sp>
        <p:nvSpPr>
          <p:cNvPr id="5" name="TextBox 4"/>
          <p:cNvSpPr txBox="1"/>
          <p:nvPr/>
        </p:nvSpPr>
        <p:spPr>
          <a:xfrm>
            <a:off x="609559" y="636076"/>
            <a:ext cx="11684082" cy="481493"/>
          </a:xfrm>
          <a:prstGeom prst="rect">
            <a:avLst/>
          </a:prstGeom>
          <a:noFill/>
        </p:spPr>
        <p:txBody>
          <a:bodyPr wrap="square" lIns="130039" tIns="65020" rIns="130039" bIns="65020" rtlCol="0">
            <a:spAutoFit/>
          </a:bodyPr>
          <a:lstStyle/>
          <a:p>
            <a:pPr algn="ctr"/>
            <a:r>
              <a:rPr lang="en-US" sz="2300" b="1" dirty="0">
                <a:latin typeface="Calibri" pitchFamily="34" charset="0"/>
              </a:rPr>
              <a:t>Cumulative Illness Rating Score</a:t>
            </a:r>
            <a:r>
              <a:rPr lang="ru-RU" sz="2300" b="1" dirty="0">
                <a:latin typeface="Calibri" pitchFamily="34" charset="0"/>
              </a:rPr>
              <a:t> (1968)</a:t>
            </a:r>
          </a:p>
        </p:txBody>
      </p:sp>
      <p:sp>
        <p:nvSpPr>
          <p:cNvPr id="6" name="Пятно 2 5"/>
          <p:cNvSpPr/>
          <p:nvPr/>
        </p:nvSpPr>
        <p:spPr>
          <a:xfrm>
            <a:off x="8636015" y="7213617"/>
            <a:ext cx="4165584" cy="233681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1600" b="1" dirty="0">
                <a:latin typeface="Calibri" pitchFamily="34" charset="0"/>
              </a:rPr>
              <a:t>23 из 56 баллов </a:t>
            </a:r>
            <a:r>
              <a:rPr lang="ru-RU" sz="1600" dirty="0">
                <a:latin typeface="Calibri" pitchFamily="34" charset="0"/>
              </a:rPr>
              <a:t>(коморбидность средней тяжести)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l="32886" t="19090" r="22819" b="18867"/>
          <a:stretch>
            <a:fillRect/>
          </a:stretch>
        </p:blipFill>
        <p:spPr bwMode="auto">
          <a:xfrm>
            <a:off x="2336771" y="1219174"/>
            <a:ext cx="8839262" cy="6964270"/>
          </a:xfrm>
          <a:prstGeom prst="rect">
            <a:avLst/>
          </a:prstGeom>
          <a:noFill/>
          <a:ln w="9525">
            <a:noFill/>
            <a:miter lim="800000"/>
            <a:headEnd/>
            <a:tailEnd/>
          </a:ln>
          <a:effectLst/>
        </p:spPr>
      </p:pic>
      <p:sp>
        <p:nvSpPr>
          <p:cNvPr id="5" name="TextBox 4"/>
          <p:cNvSpPr txBox="1"/>
          <p:nvPr/>
        </p:nvSpPr>
        <p:spPr>
          <a:xfrm>
            <a:off x="609559" y="636076"/>
            <a:ext cx="11684082" cy="481493"/>
          </a:xfrm>
          <a:prstGeom prst="rect">
            <a:avLst/>
          </a:prstGeom>
          <a:noFill/>
        </p:spPr>
        <p:txBody>
          <a:bodyPr wrap="square" lIns="130039" tIns="65020" rIns="130039" bIns="65020" rtlCol="0">
            <a:spAutoFit/>
          </a:bodyPr>
          <a:lstStyle/>
          <a:p>
            <a:pPr algn="ctr"/>
            <a:r>
              <a:rPr lang="ru-RU" sz="2300" b="1" dirty="0"/>
              <a:t>индекс </a:t>
            </a:r>
            <a:r>
              <a:rPr lang="en-US" sz="2300" b="1" dirty="0">
                <a:latin typeface="Calibri" pitchFamily="34" charset="0"/>
              </a:rPr>
              <a:t>Kaplan</a:t>
            </a:r>
            <a:r>
              <a:rPr lang="ru-RU" sz="2300" b="1" dirty="0">
                <a:latin typeface="Calibri" pitchFamily="34" charset="0"/>
              </a:rPr>
              <a:t>-</a:t>
            </a:r>
            <a:r>
              <a:rPr lang="en-US" sz="2300" b="1" dirty="0" err="1">
                <a:latin typeface="Calibri" pitchFamily="34" charset="0"/>
              </a:rPr>
              <a:t>Fainstein</a:t>
            </a:r>
            <a:r>
              <a:rPr lang="ru-RU" sz="2300" b="1" dirty="0">
                <a:latin typeface="Calibri" pitchFamily="34" charset="0"/>
              </a:rPr>
              <a:t> </a:t>
            </a:r>
            <a:r>
              <a:rPr lang="ru-RU" sz="2300" b="1" dirty="0"/>
              <a:t>(1973)</a:t>
            </a:r>
          </a:p>
        </p:txBody>
      </p:sp>
      <p:sp>
        <p:nvSpPr>
          <p:cNvPr id="7" name="Пятно 2 6"/>
          <p:cNvSpPr/>
          <p:nvPr/>
        </p:nvSpPr>
        <p:spPr>
          <a:xfrm>
            <a:off x="8737615" y="7315217"/>
            <a:ext cx="4165584" cy="233681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1600" b="1" dirty="0"/>
              <a:t>16 из 36 баллов </a:t>
            </a:r>
            <a:r>
              <a:rPr lang="ru-RU" sz="1600" dirty="0"/>
              <a:t>(коморбидность средней тяжести)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559" y="636076"/>
            <a:ext cx="11684082" cy="481493"/>
          </a:xfrm>
          <a:prstGeom prst="rect">
            <a:avLst/>
          </a:prstGeom>
          <a:noFill/>
        </p:spPr>
        <p:txBody>
          <a:bodyPr wrap="square" lIns="130039" tIns="65020" rIns="130039" bIns="65020" rtlCol="0">
            <a:spAutoFit/>
          </a:bodyPr>
          <a:lstStyle/>
          <a:p>
            <a:pPr algn="ctr"/>
            <a:r>
              <a:rPr lang="ru-RU" sz="2300" b="1" dirty="0">
                <a:latin typeface="Calibri" pitchFamily="34" charset="0"/>
              </a:rPr>
              <a:t>индекс </a:t>
            </a:r>
            <a:r>
              <a:rPr lang="en-US" sz="2300" b="1" dirty="0" err="1">
                <a:latin typeface="Calibri" pitchFamily="34" charset="0"/>
              </a:rPr>
              <a:t>Charlson</a:t>
            </a:r>
            <a:r>
              <a:rPr lang="ru-RU" sz="2300" b="1" dirty="0">
                <a:latin typeface="Calibri" pitchFamily="34" charset="0"/>
              </a:rPr>
              <a:t> (1987)</a:t>
            </a:r>
          </a:p>
        </p:txBody>
      </p:sp>
      <p:pic>
        <p:nvPicPr>
          <p:cNvPr id="6" name="Picture 2"/>
          <p:cNvPicPr>
            <a:picLocks noChangeAspect="1" noChangeArrowheads="1"/>
          </p:cNvPicPr>
          <p:nvPr/>
        </p:nvPicPr>
        <p:blipFill>
          <a:blip r:embed="rId2" cstate="print"/>
          <a:srcRect l="34328" t="23881" r="23134" b="12437"/>
          <a:stretch>
            <a:fillRect/>
          </a:stretch>
        </p:blipFill>
        <p:spPr bwMode="auto">
          <a:xfrm>
            <a:off x="2539972" y="1219176"/>
            <a:ext cx="8331258" cy="7015799"/>
          </a:xfrm>
          <a:prstGeom prst="rect">
            <a:avLst/>
          </a:prstGeom>
          <a:noFill/>
          <a:ln w="9525">
            <a:noFill/>
            <a:miter lim="800000"/>
            <a:headEnd/>
            <a:tailEnd/>
          </a:ln>
          <a:effectLst/>
        </p:spPr>
      </p:pic>
      <p:sp>
        <p:nvSpPr>
          <p:cNvPr id="9" name="Пятно 2 8"/>
          <p:cNvSpPr/>
          <p:nvPr/>
        </p:nvSpPr>
        <p:spPr>
          <a:xfrm>
            <a:off x="8737615" y="7315217"/>
            <a:ext cx="4165584" cy="233681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1600" b="1" dirty="0">
                <a:latin typeface="Calibri" pitchFamily="34" charset="0"/>
              </a:rPr>
              <a:t>9 из 40 баллов </a:t>
            </a:r>
            <a:r>
              <a:rPr lang="ru-RU" sz="1600" dirty="0">
                <a:latin typeface="Calibri" pitchFamily="34" charset="0"/>
              </a:rPr>
              <a:t>(лёгкая коморбидность)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559" y="636076"/>
            <a:ext cx="11684082" cy="481493"/>
          </a:xfrm>
          <a:prstGeom prst="rect">
            <a:avLst/>
          </a:prstGeom>
          <a:noFill/>
        </p:spPr>
        <p:txBody>
          <a:bodyPr wrap="square" lIns="130039" tIns="65020" rIns="130039" bIns="65020" rtlCol="0">
            <a:spAutoFit/>
          </a:bodyPr>
          <a:lstStyle/>
          <a:p>
            <a:pPr algn="ctr"/>
            <a:r>
              <a:rPr lang="en-US" sz="2300" b="1" dirty="0">
                <a:latin typeface="Calibri" pitchFamily="34" charset="0"/>
              </a:rPr>
              <a:t>I</a:t>
            </a:r>
            <a:r>
              <a:rPr lang="ru-RU" sz="2300" b="1" dirty="0" err="1">
                <a:latin typeface="Calibri" pitchFamily="34" charset="0"/>
              </a:rPr>
              <a:t>ndex</a:t>
            </a:r>
            <a:r>
              <a:rPr lang="ru-RU" sz="2300" b="1" dirty="0">
                <a:latin typeface="Calibri" pitchFamily="34" charset="0"/>
              </a:rPr>
              <a:t> </a:t>
            </a:r>
            <a:r>
              <a:rPr lang="ru-RU" sz="2300" b="1" dirty="0" err="1">
                <a:latin typeface="Calibri" pitchFamily="34" charset="0"/>
              </a:rPr>
              <a:t>of</a:t>
            </a:r>
            <a:r>
              <a:rPr lang="ru-RU" sz="2300" b="1" dirty="0">
                <a:latin typeface="Calibri" pitchFamily="34" charset="0"/>
              </a:rPr>
              <a:t> </a:t>
            </a:r>
            <a:r>
              <a:rPr lang="en-US" sz="2300" b="1" dirty="0">
                <a:latin typeface="Calibri" pitchFamily="34" charset="0"/>
              </a:rPr>
              <a:t>C</a:t>
            </a:r>
            <a:r>
              <a:rPr lang="ru-RU" sz="2300" b="1" dirty="0" err="1">
                <a:latin typeface="Calibri" pitchFamily="34" charset="0"/>
              </a:rPr>
              <a:t>o</a:t>
            </a:r>
            <a:r>
              <a:rPr lang="en-US" sz="2300" b="1" dirty="0">
                <a:latin typeface="Calibri" pitchFamily="34" charset="0"/>
              </a:rPr>
              <a:t>e</a:t>
            </a:r>
            <a:r>
              <a:rPr lang="ru-RU" sz="2300" b="1" dirty="0" err="1">
                <a:latin typeface="Calibri" pitchFamily="34" charset="0"/>
              </a:rPr>
              <a:t>xistent</a:t>
            </a:r>
            <a:r>
              <a:rPr lang="ru-RU" sz="2300" b="1" dirty="0">
                <a:latin typeface="Calibri" pitchFamily="34" charset="0"/>
              </a:rPr>
              <a:t> </a:t>
            </a:r>
            <a:r>
              <a:rPr lang="en-US" sz="2300" b="1" dirty="0">
                <a:latin typeface="Calibri" pitchFamily="34" charset="0"/>
              </a:rPr>
              <a:t>D</a:t>
            </a:r>
            <a:r>
              <a:rPr lang="ru-RU" sz="2300" b="1" dirty="0" err="1">
                <a:latin typeface="Calibri" pitchFamily="34" charset="0"/>
              </a:rPr>
              <a:t>isease</a:t>
            </a:r>
            <a:r>
              <a:rPr lang="ru-RU" sz="2300" b="1" dirty="0">
                <a:latin typeface="Calibri" pitchFamily="34" charset="0"/>
              </a:rPr>
              <a:t> (19</a:t>
            </a:r>
            <a:r>
              <a:rPr lang="en-US" sz="2300" b="1" dirty="0">
                <a:latin typeface="Calibri" pitchFamily="34" charset="0"/>
              </a:rPr>
              <a:t>93</a:t>
            </a:r>
            <a:r>
              <a:rPr lang="ru-RU" sz="2300" b="1" dirty="0">
                <a:latin typeface="Calibri" pitchFamily="34" charset="0"/>
              </a:rPr>
              <a:t>)</a:t>
            </a:r>
          </a:p>
        </p:txBody>
      </p:sp>
      <p:sp>
        <p:nvSpPr>
          <p:cNvPr id="9" name="Пятно 2 8"/>
          <p:cNvSpPr/>
          <p:nvPr/>
        </p:nvSpPr>
        <p:spPr>
          <a:xfrm>
            <a:off x="7315206" y="6705613"/>
            <a:ext cx="4165584" cy="233681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1600" b="1" dirty="0">
                <a:latin typeface="Calibri" pitchFamily="34" charset="0"/>
              </a:rPr>
              <a:t>18 из 22 баллов </a:t>
            </a:r>
            <a:r>
              <a:rPr lang="ru-RU" sz="1600" dirty="0">
                <a:latin typeface="Calibri" pitchFamily="34" charset="0"/>
              </a:rPr>
              <a:t>(тяжёлая коморбидность)</a:t>
            </a:r>
          </a:p>
        </p:txBody>
      </p:sp>
      <p:pic>
        <p:nvPicPr>
          <p:cNvPr id="7" name="Picture 2"/>
          <p:cNvPicPr>
            <a:picLocks noChangeAspect="1" noChangeArrowheads="1"/>
          </p:cNvPicPr>
          <p:nvPr/>
        </p:nvPicPr>
        <p:blipFill>
          <a:blip r:embed="rId2"/>
          <a:srcRect l="16948" t="14152" b="17169"/>
          <a:stretch>
            <a:fillRect/>
          </a:stretch>
        </p:blipFill>
        <p:spPr bwMode="auto">
          <a:xfrm>
            <a:off x="812762" y="1625577"/>
            <a:ext cx="11450401" cy="4673633"/>
          </a:xfrm>
          <a:prstGeom prst="rect">
            <a:avLst/>
          </a:prstGeom>
          <a:noFill/>
          <a:ln w="9525">
            <a:noFill/>
            <a:miter lim="800000"/>
            <a:headEnd/>
            <a:tailEnd/>
          </a:ln>
          <a:effectLst/>
        </p:spPr>
      </p:pic>
      <p:sp>
        <p:nvSpPr>
          <p:cNvPr id="6" name="TextBox 5"/>
          <p:cNvSpPr txBox="1"/>
          <p:nvPr/>
        </p:nvSpPr>
        <p:spPr>
          <a:xfrm>
            <a:off x="1117562" y="2305460"/>
            <a:ext cx="1219209" cy="393954"/>
          </a:xfrm>
          <a:prstGeom prst="rect">
            <a:avLst/>
          </a:prstGeom>
          <a:noFill/>
        </p:spPr>
        <p:txBody>
          <a:bodyPr wrap="square" lIns="130039" tIns="65020" rIns="130039" bIns="65020" rtlCol="0">
            <a:spAutoFit/>
          </a:bodyPr>
          <a:lstStyle/>
          <a:p>
            <a:pPr algn="ctr"/>
            <a:r>
              <a:rPr lang="ru-RU" sz="1700" b="1" dirty="0">
                <a:latin typeface="Calibri" pitchFamily="34" charset="0"/>
              </a:rPr>
              <a:t>болезнь</a:t>
            </a:r>
          </a:p>
        </p:txBody>
      </p:sp>
      <p:cxnSp>
        <p:nvCxnSpPr>
          <p:cNvPr id="10" name="Прямая соединительная линия 9"/>
          <p:cNvCxnSpPr/>
          <p:nvPr/>
        </p:nvCxnSpPr>
        <p:spPr>
          <a:xfrm>
            <a:off x="1117562" y="1930379"/>
            <a:ext cx="2032014" cy="812806"/>
          </a:xfrm>
          <a:prstGeom prst="line">
            <a:avLst/>
          </a:prstGeom>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1930369" y="1930380"/>
            <a:ext cx="1219209" cy="393954"/>
          </a:xfrm>
          <a:prstGeom prst="rect">
            <a:avLst/>
          </a:prstGeom>
          <a:noFill/>
        </p:spPr>
        <p:txBody>
          <a:bodyPr wrap="square" lIns="130039" tIns="65020" rIns="130039" bIns="65020" rtlCol="0">
            <a:spAutoFit/>
          </a:bodyPr>
          <a:lstStyle/>
          <a:p>
            <a:pPr algn="ctr"/>
            <a:r>
              <a:rPr lang="ru-RU" sz="1700" b="1" dirty="0">
                <a:latin typeface="Calibri" pitchFamily="34" charset="0"/>
              </a:rPr>
              <a:t>функция</a:t>
            </a:r>
          </a:p>
        </p:txBody>
      </p:sp>
      <p:sp>
        <p:nvSpPr>
          <p:cNvPr id="12" name="Пятно 2 11"/>
          <p:cNvSpPr/>
          <p:nvPr/>
        </p:nvSpPr>
        <p:spPr>
          <a:xfrm>
            <a:off x="1727166" y="6807214"/>
            <a:ext cx="4165584" cy="233681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algn="ctr"/>
            <a:r>
              <a:rPr lang="ru-RU" sz="1600" b="1" dirty="0">
                <a:latin typeface="Calibri" pitchFamily="34" charset="0"/>
              </a:rPr>
              <a:t>24 из 57 баллов</a:t>
            </a:r>
          </a:p>
          <a:p>
            <a:pPr algn="ctr"/>
            <a:r>
              <a:rPr lang="ru-RU" sz="1600" dirty="0">
                <a:latin typeface="Calibri" pitchFamily="34" charset="0"/>
              </a:rPr>
              <a:t>(коморбидность средней тяжести)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59" y="1015973"/>
            <a:ext cx="11785682" cy="7112050"/>
          </a:xfrm>
        </p:spPr>
        <p:txBody>
          <a:bodyPr>
            <a:noAutofit/>
          </a:bodyPr>
          <a:lstStyle/>
          <a:p>
            <a:r>
              <a:rPr lang="ru-RU" sz="2300" b="0" dirty="0" smtClean="0">
                <a:solidFill>
                  <a:schemeClr val="tx1"/>
                </a:solidFill>
                <a:effectLst/>
                <a:latin typeface="Calibri" pitchFamily="34" charset="0"/>
              </a:rPr>
              <a:t>1. Мужчина</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2. 73 года</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3. Внезапно возникшая давящая боль за грудиной</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4. Ранее боль проходила через несколько минут после приёма нитратов</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5. Приём трёх таблеток нитроглицерина обезболивающего эффекта не дал</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6. Много лет страдает ИБС</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7. Дважды перенес инфаркт миокарда</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8. Перенес ОНМК с левосторонней гемиплегией</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9. Страдает гипертонической болезнью</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10. Страдает сахарным диабетом 2 типа с диабетической нефропатией</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11. Страдает ДГПЖ</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12. Страдает хроническим панкреатитом</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13. Страдает </a:t>
            </a:r>
            <a:r>
              <a:rPr lang="ru-RU" sz="2300" b="0" dirty="0" err="1" smtClean="0">
                <a:solidFill>
                  <a:schemeClr val="tx1"/>
                </a:solidFill>
                <a:effectLst/>
                <a:latin typeface="Calibri" pitchFamily="34" charset="0"/>
              </a:rPr>
              <a:t>остеопорозом</a:t>
            </a:r>
            <a:r>
              <a:rPr lang="ru-RU" sz="2300" b="0" dirty="0" smtClean="0">
                <a:solidFill>
                  <a:schemeClr val="tx1"/>
                </a:solidFill>
                <a:effectLst/>
                <a:latin typeface="Calibri" pitchFamily="34" charset="0"/>
              </a:rPr>
              <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14. Страдает варикозной болезнью вен ног</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15. Перенёс </a:t>
            </a:r>
            <a:r>
              <a:rPr lang="ru-RU" sz="2300" b="0" dirty="0" err="1" smtClean="0">
                <a:solidFill>
                  <a:schemeClr val="tx1"/>
                </a:solidFill>
                <a:effectLst/>
                <a:latin typeface="Calibri" pitchFamily="34" charset="0"/>
              </a:rPr>
              <a:t>аппендэктомию</a:t>
            </a:r>
            <a:r>
              <a:rPr lang="ru-RU" sz="2300" b="0" dirty="0" smtClean="0">
                <a:solidFill>
                  <a:schemeClr val="tx1"/>
                </a:solidFill>
                <a:effectLst/>
                <a:latin typeface="Calibri" pitchFamily="34" charset="0"/>
              </a:rPr>
              <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16. Перенёс грыжесечение по поводу паховой грыжи слева</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17. Перенёс экстракцию хрусталика по поводу катаракты правого глаза </a:t>
            </a:r>
            <a:br>
              <a:rPr lang="ru-RU" sz="2300" b="0" dirty="0" smtClean="0">
                <a:solidFill>
                  <a:schemeClr val="tx1"/>
                </a:solidFill>
                <a:effectLst/>
                <a:latin typeface="Calibri" pitchFamily="34" charset="0"/>
              </a:rPr>
            </a:br>
            <a:r>
              <a:rPr lang="ru-RU" sz="2300" b="0" dirty="0" smtClean="0">
                <a:solidFill>
                  <a:schemeClr val="tx1"/>
                </a:solidFill>
                <a:effectLst/>
                <a:latin typeface="Calibri" pitchFamily="34" charset="0"/>
              </a:rPr>
              <a:t>18. Регулярно принимает гипотензивные препараты, мочегонные и </a:t>
            </a:r>
            <a:r>
              <a:rPr lang="ru-RU" sz="2300" b="0" dirty="0" err="1" smtClean="0">
                <a:solidFill>
                  <a:schemeClr val="tx1"/>
                </a:solidFill>
                <a:effectLst/>
                <a:latin typeface="Calibri" pitchFamily="34" charset="0"/>
              </a:rPr>
              <a:t>пероральные</a:t>
            </a:r>
            <a:r>
              <a:rPr lang="ru-RU" sz="2300" b="0" dirty="0" smtClean="0">
                <a:solidFill>
                  <a:schemeClr val="tx1"/>
                </a:solidFill>
                <a:effectLst/>
                <a:latin typeface="Calibri" pitchFamily="34" charset="0"/>
              </a:rPr>
              <a:t> </a:t>
            </a:r>
            <a:r>
              <a:rPr lang="ru-RU" sz="2300" b="0" dirty="0" err="1" smtClean="0">
                <a:solidFill>
                  <a:schemeClr val="tx1"/>
                </a:solidFill>
                <a:effectLst/>
                <a:latin typeface="Calibri" pitchFamily="34" charset="0"/>
              </a:rPr>
              <a:t>сахароснижающие</a:t>
            </a:r>
            <a:r>
              <a:rPr lang="ru-RU" sz="2300" b="0" dirty="0" smtClean="0">
                <a:solidFill>
                  <a:schemeClr val="tx1"/>
                </a:solidFill>
                <a:effectLst/>
                <a:latin typeface="Calibri" pitchFamily="34" charset="0"/>
              </a:rPr>
              <a:t> средства, а также </a:t>
            </a:r>
            <a:r>
              <a:rPr lang="ru-RU" sz="2300" b="0" dirty="0" err="1" smtClean="0">
                <a:solidFill>
                  <a:schemeClr val="tx1"/>
                </a:solidFill>
                <a:effectLst/>
                <a:latin typeface="Calibri" pitchFamily="34" charset="0"/>
              </a:rPr>
              <a:t>статины</a:t>
            </a:r>
            <a:r>
              <a:rPr lang="ru-RU" sz="2300" b="0" dirty="0" smtClean="0">
                <a:solidFill>
                  <a:schemeClr val="tx1"/>
                </a:solidFill>
                <a:effectLst/>
                <a:latin typeface="Calibri" pitchFamily="34" charset="0"/>
              </a:rPr>
              <a:t>, </a:t>
            </a:r>
            <a:r>
              <a:rPr lang="ru-RU" sz="2300" b="0" dirty="0" err="1" smtClean="0">
                <a:solidFill>
                  <a:schemeClr val="tx1"/>
                </a:solidFill>
                <a:effectLst/>
                <a:latin typeface="Calibri" pitchFamily="34" charset="0"/>
              </a:rPr>
              <a:t>антиагреганты</a:t>
            </a:r>
            <a:r>
              <a:rPr lang="ru-RU" sz="2300" b="0" dirty="0" smtClean="0">
                <a:solidFill>
                  <a:schemeClr val="tx1"/>
                </a:solidFill>
                <a:effectLst/>
                <a:latin typeface="Calibri" pitchFamily="34" charset="0"/>
              </a:rPr>
              <a:t> и </a:t>
            </a:r>
            <a:r>
              <a:rPr lang="ru-RU" sz="2300" b="0" dirty="0" err="1" smtClean="0">
                <a:solidFill>
                  <a:schemeClr val="tx1"/>
                </a:solidFill>
                <a:effectLst/>
                <a:latin typeface="Calibri" pitchFamily="34" charset="0"/>
              </a:rPr>
              <a:t>ноотропы</a:t>
            </a:r>
            <a:endParaRPr lang="ru-RU" sz="2300" b="0" dirty="0">
              <a:solidFill>
                <a:schemeClr val="tx1"/>
              </a:solidFill>
              <a:effectLst/>
              <a:latin typeface="Calibri" pitchFamily="34" charset="0"/>
            </a:endParaRPr>
          </a:p>
        </p:txBody>
      </p:sp>
      <p:sp>
        <p:nvSpPr>
          <p:cNvPr id="5" name="Содержимое 2"/>
          <p:cNvSpPr>
            <a:spLocks noGrp="1"/>
          </p:cNvSpPr>
          <p:nvPr>
            <p:ph idx="1"/>
          </p:nvPr>
        </p:nvSpPr>
        <p:spPr>
          <a:xfrm>
            <a:off x="711161" y="711171"/>
            <a:ext cx="11582481" cy="711205"/>
          </a:xfrm>
        </p:spPr>
        <p:txBody>
          <a:bodyPr>
            <a:noAutofit/>
          </a:bodyPr>
          <a:lstStyle/>
          <a:p>
            <a:pPr marL="0" indent="0" algn="ctr">
              <a:buNone/>
            </a:pPr>
            <a:r>
              <a:rPr lang="ru-RU" sz="2600" b="1" dirty="0" smtClean="0">
                <a:latin typeface="Calibri" pitchFamily="34" charset="0"/>
              </a:rPr>
              <a:t>Резюме:</a:t>
            </a:r>
            <a:endParaRPr lang="ru-RU" sz="2600" b="1" u="sng" dirty="0">
              <a:solidFill>
                <a:srgbClr val="0000FF"/>
              </a:solidFill>
              <a:latin typeface="Calibri" pitchFamily="34" charset="0"/>
            </a:endParaRPr>
          </a:p>
        </p:txBody>
      </p:sp>
      <p:sp>
        <p:nvSpPr>
          <p:cNvPr id="4" name="Пятно 2 3"/>
          <p:cNvSpPr/>
          <p:nvPr/>
        </p:nvSpPr>
        <p:spPr>
          <a:xfrm>
            <a:off x="2438373" y="1625577"/>
            <a:ext cx="8636015" cy="5994442"/>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lIns="130039" tIns="65020" rIns="130039" bIns="65020" rtlCol="0" anchor="ctr"/>
          <a:lstStyle/>
          <a:p>
            <a:pPr algn="ctr"/>
            <a:r>
              <a:rPr lang="ru-RU" sz="3400" b="1" dirty="0"/>
              <a:t>Коморбидность средней тяжести?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Таблетки на день.JPG"/>
          <p:cNvPicPr>
            <a:picLocks noChangeAspect="1"/>
          </p:cNvPicPr>
          <p:nvPr/>
        </p:nvPicPr>
        <p:blipFill>
          <a:blip r:embed="rId2" cstate="print"/>
          <a:stretch>
            <a:fillRect/>
          </a:stretch>
        </p:blipFill>
        <p:spPr>
          <a:xfrm>
            <a:off x="2133569" y="1625579"/>
            <a:ext cx="8839262" cy="6629446"/>
          </a:xfrm>
          <a:prstGeom prst="rect">
            <a:avLst/>
          </a:prstGeom>
        </p:spPr>
      </p:pic>
      <p:sp>
        <p:nvSpPr>
          <p:cNvPr id="7" name="Прямоугольник 6"/>
          <p:cNvSpPr/>
          <p:nvPr/>
        </p:nvSpPr>
        <p:spPr>
          <a:xfrm>
            <a:off x="711161" y="609571"/>
            <a:ext cx="11582481" cy="869974"/>
          </a:xfrm>
          <a:prstGeom prst="rect">
            <a:avLst/>
          </a:prstGeom>
        </p:spPr>
        <p:txBody>
          <a:bodyPr wrap="square" lIns="130039" tIns="65020" rIns="130039" bIns="65020">
            <a:spAutoFit/>
          </a:bodyPr>
          <a:lstStyle/>
          <a:p>
            <a:pPr algn="ctr"/>
            <a:r>
              <a:rPr lang="ru-RU" sz="2400" b="1" dirty="0" smtClean="0">
                <a:latin typeface="Calibri" pitchFamily="34" charset="0"/>
              </a:rPr>
              <a:t>Полипрагмазия – одновременное неоправданное назначение больному множества лекарственных средств и лечебных процедур</a:t>
            </a:r>
            <a:endParaRPr lang="ru-RU" sz="2400" b="1" dirty="0">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l="1875" t="46406" r="53125" b="20000"/>
          <a:stretch>
            <a:fillRect/>
          </a:stretch>
        </p:blipFill>
        <p:spPr bwMode="auto">
          <a:xfrm>
            <a:off x="728049" y="2379645"/>
            <a:ext cx="11527147" cy="5283237"/>
          </a:xfrm>
          <a:prstGeom prst="rect">
            <a:avLst/>
          </a:prstGeom>
          <a:noFill/>
          <a:ln w="9525">
            <a:noFill/>
            <a:miter lim="800000"/>
            <a:headEnd/>
            <a:tailEnd/>
          </a:ln>
          <a:effectLst/>
        </p:spPr>
      </p:pic>
      <p:sp>
        <p:nvSpPr>
          <p:cNvPr id="8" name="Прямоугольник 7"/>
          <p:cNvSpPr/>
          <p:nvPr/>
        </p:nvSpPr>
        <p:spPr>
          <a:xfrm>
            <a:off x="711159" y="711172"/>
            <a:ext cx="11582390" cy="1239306"/>
          </a:xfrm>
          <a:prstGeom prst="rect">
            <a:avLst/>
          </a:prstGeom>
        </p:spPr>
        <p:txBody>
          <a:bodyPr wrap="square" lIns="130039" tIns="65020" rIns="130039" bIns="65020">
            <a:spAutoFit/>
          </a:bodyPr>
          <a:lstStyle/>
          <a:p>
            <a:pPr algn="ctr"/>
            <a:r>
              <a:rPr lang="ru-RU" sz="2400" b="1" dirty="0" smtClean="0">
                <a:latin typeface="Calibri" pitchFamily="34" charset="0"/>
              </a:rPr>
              <a:t>Модель коморбидности при сахарном диабете с возможными комбинациями и процентным соотношением встречаемости различных нозологических единиц у пациентов с нарушениями углеводного обмена</a:t>
            </a:r>
            <a:endParaRPr lang="ru-RU" sz="2400" dirty="0">
              <a:latin typeface="Calibri" pitchFamily="34" charset="0"/>
            </a:endParaRPr>
          </a:p>
        </p:txBody>
      </p:sp>
      <p:pic>
        <p:nvPicPr>
          <p:cNvPr id="12289" name="Picture 1"/>
          <p:cNvPicPr>
            <a:picLocks noChangeAspect="1" noChangeArrowheads="1"/>
          </p:cNvPicPr>
          <p:nvPr/>
        </p:nvPicPr>
        <p:blipFill>
          <a:blip r:embed="rId3"/>
          <a:srcRect/>
          <a:stretch>
            <a:fillRect/>
          </a:stretch>
        </p:blipFill>
        <p:spPr bwMode="auto">
          <a:xfrm>
            <a:off x="609560" y="8636027"/>
            <a:ext cx="4036907" cy="528320"/>
          </a:xfrm>
          <a:prstGeom prst="rect">
            <a:avLst/>
          </a:prstGeom>
          <a:noFill/>
          <a:ln w="9525">
            <a:noFill/>
            <a:miter lim="800000"/>
            <a:headEnd/>
            <a:tailEnd/>
          </a:ln>
          <a:effectLst/>
        </p:spPr>
      </p:pic>
      <p:pic>
        <p:nvPicPr>
          <p:cNvPr id="12290" name="Picture 2"/>
          <p:cNvPicPr>
            <a:picLocks noChangeAspect="1" noChangeArrowheads="1"/>
          </p:cNvPicPr>
          <p:nvPr/>
        </p:nvPicPr>
        <p:blipFill>
          <a:blip r:embed="rId4"/>
          <a:srcRect/>
          <a:stretch>
            <a:fillRect/>
          </a:stretch>
        </p:blipFill>
        <p:spPr bwMode="auto">
          <a:xfrm>
            <a:off x="5344770" y="8500648"/>
            <a:ext cx="2478440" cy="71120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5"/>
          <a:srcRect/>
          <a:stretch>
            <a:fillRect/>
          </a:stretch>
        </p:blipFill>
        <p:spPr bwMode="auto">
          <a:xfrm>
            <a:off x="8636017" y="8534695"/>
            <a:ext cx="3638228" cy="6602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2"/>
          <a:srcRect/>
          <a:stretch>
            <a:fillRect/>
          </a:stretch>
        </p:blipFill>
        <p:spPr bwMode="auto">
          <a:xfrm>
            <a:off x="6807202" y="4826134"/>
            <a:ext cx="5181636" cy="3477454"/>
          </a:xfrm>
          <a:prstGeom prst="rect">
            <a:avLst/>
          </a:prstGeom>
          <a:noFill/>
          <a:ln w="9525">
            <a:noFill/>
            <a:miter lim="800000"/>
            <a:headEnd/>
            <a:tailEnd/>
          </a:ln>
          <a:effectLst/>
        </p:spPr>
      </p:pic>
      <p:pic>
        <p:nvPicPr>
          <p:cNvPr id="35845" name="Picture 5"/>
          <p:cNvPicPr>
            <a:picLocks noChangeAspect="1" noChangeArrowheads="1"/>
          </p:cNvPicPr>
          <p:nvPr/>
        </p:nvPicPr>
        <p:blipFill>
          <a:blip r:embed="rId3" cstate="print"/>
          <a:srcRect b="19077"/>
          <a:stretch>
            <a:fillRect/>
          </a:stretch>
        </p:blipFill>
        <p:spPr bwMode="auto">
          <a:xfrm>
            <a:off x="1015962" y="4826133"/>
            <a:ext cx="5689640" cy="3454424"/>
          </a:xfrm>
          <a:prstGeom prst="rect">
            <a:avLst/>
          </a:prstGeom>
          <a:noFill/>
          <a:ln w="9525">
            <a:noFill/>
            <a:miter lim="800000"/>
            <a:headEnd/>
            <a:tailEnd/>
          </a:ln>
          <a:effectLst/>
        </p:spPr>
      </p:pic>
      <p:pic>
        <p:nvPicPr>
          <p:cNvPr id="35844" name="Picture 4"/>
          <p:cNvPicPr>
            <a:picLocks noChangeAspect="1" noChangeArrowheads="1"/>
          </p:cNvPicPr>
          <p:nvPr/>
        </p:nvPicPr>
        <p:blipFill>
          <a:blip r:embed="rId4"/>
          <a:srcRect/>
          <a:stretch>
            <a:fillRect/>
          </a:stretch>
        </p:blipFill>
        <p:spPr bwMode="auto">
          <a:xfrm>
            <a:off x="6807202" y="1168509"/>
            <a:ext cx="5181636" cy="3556025"/>
          </a:xfrm>
          <a:prstGeom prst="rect">
            <a:avLst/>
          </a:prstGeom>
          <a:noFill/>
          <a:ln w="9525">
            <a:noFill/>
            <a:miter lim="800000"/>
            <a:headEnd/>
            <a:tailEnd/>
          </a:ln>
          <a:effectLst/>
        </p:spPr>
      </p:pic>
      <p:pic>
        <p:nvPicPr>
          <p:cNvPr id="35843" name="Picture 3"/>
          <p:cNvPicPr>
            <a:picLocks noChangeAspect="1" noChangeArrowheads="1"/>
          </p:cNvPicPr>
          <p:nvPr/>
        </p:nvPicPr>
        <p:blipFill>
          <a:blip r:embed="rId5"/>
          <a:srcRect l="2128" t="15319" r="2128" b="13191"/>
          <a:stretch>
            <a:fillRect/>
          </a:stretch>
        </p:blipFill>
        <p:spPr bwMode="auto">
          <a:xfrm>
            <a:off x="1015962" y="1184313"/>
            <a:ext cx="5689640" cy="3540220"/>
          </a:xfrm>
          <a:prstGeom prst="rect">
            <a:avLst/>
          </a:prstGeom>
          <a:noFill/>
          <a:ln w="9525">
            <a:noFill/>
            <a:miter lim="800000"/>
            <a:headEnd/>
            <a:tailEnd/>
          </a:ln>
          <a:effectLst/>
        </p:spPr>
      </p:pic>
      <p:sp>
        <p:nvSpPr>
          <p:cNvPr id="5" name="TextBox 4"/>
          <p:cNvSpPr txBox="1"/>
          <p:nvPr/>
        </p:nvSpPr>
        <p:spPr>
          <a:xfrm>
            <a:off x="2641573" y="609571"/>
            <a:ext cx="8331258" cy="500642"/>
          </a:xfrm>
          <a:prstGeom prst="rect">
            <a:avLst/>
          </a:prstGeom>
          <a:noFill/>
        </p:spPr>
        <p:txBody>
          <a:bodyPr wrap="square" lIns="130039" tIns="65020" rIns="130039" bIns="65020" rtlCol="0">
            <a:spAutoFit/>
          </a:bodyPr>
          <a:lstStyle/>
          <a:p>
            <a:pPr algn="ctr"/>
            <a:r>
              <a:rPr lang="ru-RU" sz="2400" b="1" dirty="0" smtClean="0">
                <a:latin typeface="Calibri" pitchFamily="34" charset="0"/>
              </a:rPr>
              <a:t>Источники получения информации о коморбидности</a:t>
            </a:r>
            <a:endParaRPr lang="ru-RU" sz="2400" b="1" dirty="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5"/>
          <p:cNvGraphicFramePr>
            <a:graphicFrameLocks noGrp="1"/>
          </p:cNvGraphicFramePr>
          <p:nvPr>
            <p:ph sz="quarter" idx="4294967295"/>
          </p:nvPr>
        </p:nvGraphicFramePr>
        <p:xfrm>
          <a:off x="7518406" y="3583103"/>
          <a:ext cx="4775234" cy="2817708"/>
        </p:xfrm>
        <a:graphic>
          <a:graphicData uri="http://schemas.openxmlformats.org/drawingml/2006/table">
            <a:tbl>
              <a:tblPr/>
              <a:tblGrid>
                <a:gridCol w="1577611"/>
                <a:gridCol w="1656566"/>
                <a:gridCol w="1541057"/>
              </a:tblGrid>
              <a:tr h="138853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2600" b="1" i="0" u="none" strike="noStrike" cap="none" normalizeH="0" baseline="0" dirty="0" smtClean="0">
                          <a:ln>
                            <a:noFill/>
                          </a:ln>
                          <a:solidFill>
                            <a:schemeClr val="tx1"/>
                          </a:solidFill>
                          <a:effectLst/>
                          <a:latin typeface="+mn-lt"/>
                        </a:rPr>
                        <a:t>2005 год</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3400" b="1" i="0" u="none" strike="noStrike" cap="none" normalizeH="0" baseline="0" dirty="0" smtClean="0">
                          <a:ln>
                            <a:noFill/>
                          </a:ln>
                          <a:solidFill>
                            <a:schemeClr val="tx1"/>
                          </a:solidFill>
                          <a:effectLst/>
                          <a:latin typeface="+mn-lt"/>
                        </a:rPr>
                        <a:t>90,4 %</a:t>
                      </a:r>
                    </a:p>
                  </a:txBody>
                  <a:tcPr marL="128000" marR="128000" marT="66560" marB="665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2600" b="1" i="0" u="none" strike="noStrike" cap="none" normalizeH="0" baseline="0" dirty="0" smtClean="0">
                          <a:ln>
                            <a:noFill/>
                          </a:ln>
                          <a:solidFill>
                            <a:schemeClr val="tx1"/>
                          </a:solidFill>
                          <a:effectLst/>
                          <a:latin typeface="+mn-lt"/>
                        </a:rPr>
                        <a:t>2006 год</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3400" b="1" i="0" u="none" strike="noStrike" cap="none" normalizeH="0" baseline="0" dirty="0" smtClean="0">
                          <a:ln>
                            <a:noFill/>
                          </a:ln>
                          <a:solidFill>
                            <a:schemeClr val="tx1"/>
                          </a:solidFill>
                          <a:effectLst/>
                          <a:latin typeface="+mn-lt"/>
                        </a:rPr>
                        <a:t>90,9 %</a:t>
                      </a:r>
                    </a:p>
                  </a:txBody>
                  <a:tcPr marL="128000" marR="128000" marT="66560" marB="665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2600" b="1" i="0" u="none" strike="noStrike" cap="none" normalizeH="0" baseline="0" dirty="0" smtClean="0">
                          <a:ln>
                            <a:noFill/>
                          </a:ln>
                          <a:solidFill>
                            <a:schemeClr val="tx1"/>
                          </a:solidFill>
                          <a:effectLst/>
                          <a:latin typeface="+mn-lt"/>
                        </a:rPr>
                        <a:t>2007 год</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3400" b="1" i="0" u="none" strike="noStrike" cap="none" normalizeH="0" baseline="0" dirty="0" smtClean="0">
                          <a:ln>
                            <a:noFill/>
                          </a:ln>
                          <a:solidFill>
                            <a:schemeClr val="tx1"/>
                          </a:solidFill>
                          <a:effectLst/>
                          <a:latin typeface="+mn-lt"/>
                        </a:rPr>
                        <a:t>93,1 %</a:t>
                      </a:r>
                    </a:p>
                  </a:txBody>
                  <a:tcPr marL="128000" marR="128000" marT="66560" marB="665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42917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2600" b="1" i="0" u="none" strike="noStrike" cap="none" normalizeH="0" baseline="0" dirty="0" smtClean="0">
                          <a:ln>
                            <a:noFill/>
                          </a:ln>
                          <a:solidFill>
                            <a:schemeClr val="tx1"/>
                          </a:solidFill>
                          <a:effectLst/>
                          <a:latin typeface="+mn-lt"/>
                        </a:rPr>
                        <a:t>2008 год</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3400" b="1" i="0" u="none" strike="noStrike" cap="none" normalizeH="0" baseline="0" dirty="0" smtClean="0">
                          <a:ln>
                            <a:noFill/>
                          </a:ln>
                          <a:solidFill>
                            <a:schemeClr val="tx1"/>
                          </a:solidFill>
                          <a:effectLst/>
                          <a:latin typeface="+mn-lt"/>
                        </a:rPr>
                        <a:t>92,1 %</a:t>
                      </a:r>
                    </a:p>
                  </a:txBody>
                  <a:tcPr marL="128000" marR="128000" marT="66560" marB="665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2600" b="1" i="0" u="none" strike="noStrike" cap="none" normalizeH="0" baseline="0" dirty="0" smtClean="0">
                          <a:ln>
                            <a:noFill/>
                          </a:ln>
                          <a:solidFill>
                            <a:schemeClr val="tx1"/>
                          </a:solidFill>
                          <a:effectLst/>
                          <a:latin typeface="+mn-lt"/>
                        </a:rPr>
                        <a:t>2009 год</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3400" b="1" i="0" u="none" strike="noStrike" cap="none" normalizeH="0" baseline="0" dirty="0" smtClean="0">
                          <a:ln>
                            <a:noFill/>
                          </a:ln>
                          <a:solidFill>
                            <a:schemeClr val="tx1"/>
                          </a:solidFill>
                          <a:effectLst/>
                          <a:latin typeface="+mn-lt"/>
                        </a:rPr>
                        <a:t>72,8 %</a:t>
                      </a:r>
                    </a:p>
                  </a:txBody>
                  <a:tcPr marL="128000" marR="128000" marT="66560" marB="665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2600" b="1" i="0" u="none" strike="noStrike" cap="none" normalizeH="0" baseline="0" dirty="0" smtClean="0">
                          <a:ln>
                            <a:noFill/>
                          </a:ln>
                          <a:solidFill>
                            <a:schemeClr val="tx1"/>
                          </a:solidFill>
                          <a:effectLst/>
                          <a:latin typeface="+mn-lt"/>
                        </a:rPr>
                        <a:t>2010 год</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3400" b="1" i="0" u="none" strike="noStrike" cap="none" normalizeH="0" baseline="0" dirty="0" smtClean="0">
                          <a:ln>
                            <a:noFill/>
                          </a:ln>
                          <a:solidFill>
                            <a:schemeClr val="tx1"/>
                          </a:solidFill>
                          <a:effectLst/>
                          <a:latin typeface="+mn-lt"/>
                        </a:rPr>
                        <a:t>93,0 %</a:t>
                      </a:r>
                    </a:p>
                  </a:txBody>
                  <a:tcPr marL="128000" marR="128000" marT="66560" marB="665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sp>
        <p:nvSpPr>
          <p:cNvPr id="2" name="Заголовок 1"/>
          <p:cNvSpPr>
            <a:spLocks noGrp="1"/>
          </p:cNvSpPr>
          <p:nvPr>
            <p:ph type="title"/>
          </p:nvPr>
        </p:nvSpPr>
        <p:spPr>
          <a:xfrm>
            <a:off x="6502401" y="6400810"/>
            <a:ext cx="5791241" cy="1930414"/>
          </a:xfrm>
        </p:spPr>
        <p:txBody>
          <a:bodyPr>
            <a:noAutofit/>
          </a:bodyPr>
          <a:lstStyle/>
          <a:p>
            <a:pPr algn="ctr"/>
            <a:r>
              <a:rPr lang="ru-RU" sz="2300" b="0" dirty="0" smtClean="0">
                <a:solidFill>
                  <a:schemeClr val="tx1"/>
                </a:solidFill>
                <a:effectLst/>
                <a:latin typeface="+mn-lt"/>
              </a:rPr>
              <a:t>Только аутопсия позволяет достоверно установить структуру коморбидности и непосредственную причину смерти каждого пациента независимо от его возраста, пола и </a:t>
            </a:r>
            <a:r>
              <a:rPr lang="ru-RU" sz="2300" b="0" dirty="0" err="1" smtClean="0">
                <a:solidFill>
                  <a:schemeClr val="tx1"/>
                </a:solidFill>
                <a:effectLst/>
                <a:latin typeface="+mn-lt"/>
              </a:rPr>
              <a:t>гендерных</a:t>
            </a:r>
            <a:r>
              <a:rPr lang="ru-RU" sz="2300" b="0" dirty="0" smtClean="0">
                <a:solidFill>
                  <a:schemeClr val="tx1"/>
                </a:solidFill>
                <a:effectLst/>
                <a:latin typeface="+mn-lt"/>
              </a:rPr>
              <a:t> характеристик</a:t>
            </a:r>
            <a:endParaRPr lang="ru-RU" sz="2300" b="0" dirty="0">
              <a:solidFill>
                <a:schemeClr val="tx1"/>
              </a:solidFill>
              <a:effectLst/>
              <a:latin typeface="+mn-lt"/>
            </a:endParaRPr>
          </a:p>
        </p:txBody>
      </p:sp>
      <p:pic>
        <p:nvPicPr>
          <p:cNvPr id="16385" name="Picture 1"/>
          <p:cNvPicPr>
            <a:picLocks noChangeAspect="1" noChangeArrowheads="1"/>
          </p:cNvPicPr>
          <p:nvPr/>
        </p:nvPicPr>
        <p:blipFill>
          <a:blip r:embed="rId2"/>
          <a:srcRect/>
          <a:stretch>
            <a:fillRect/>
          </a:stretch>
        </p:blipFill>
        <p:spPr bwMode="auto">
          <a:xfrm>
            <a:off x="609561" y="812771"/>
            <a:ext cx="5784427" cy="7450667"/>
          </a:xfrm>
          <a:prstGeom prst="rect">
            <a:avLst/>
          </a:prstGeom>
          <a:ln>
            <a:noFill/>
          </a:ln>
          <a:effectLst>
            <a:softEdge rad="112500"/>
          </a:effectLst>
        </p:spPr>
      </p:pic>
      <p:sp>
        <p:nvSpPr>
          <p:cNvPr id="11" name="Выноска-облако 10"/>
          <p:cNvSpPr/>
          <p:nvPr/>
        </p:nvSpPr>
        <p:spPr>
          <a:xfrm>
            <a:off x="6604001" y="812772"/>
            <a:ext cx="4267230" cy="2844820"/>
          </a:xfrm>
          <a:prstGeom prst="cloudCallout">
            <a:avLst>
              <a:gd name="adj1" fmla="val -65247"/>
              <a:gd name="adj2" fmla="val 71949"/>
            </a:avLst>
          </a:prstGeom>
        </p:spPr>
        <p:style>
          <a:lnRef idx="2">
            <a:schemeClr val="dk1"/>
          </a:lnRef>
          <a:fillRef idx="1">
            <a:schemeClr val="lt1"/>
          </a:fillRef>
          <a:effectRef idx="0">
            <a:schemeClr val="dk1"/>
          </a:effectRef>
          <a:fontRef idx="minor">
            <a:schemeClr val="dk1"/>
          </a:fontRef>
        </p:style>
        <p:txBody>
          <a:bodyPr lIns="130039" tIns="65020" rIns="130039" bIns="65020" rtlCol="0" anchor="ctr"/>
          <a:lstStyle/>
          <a:p>
            <a:pPr algn="ctr"/>
            <a:r>
              <a:rPr lang="ru-RU" sz="2300" i="1" dirty="0"/>
              <a:t>«Должность врачей вскрывать коего лечили»</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609570"/>
            <a:ext cx="11704320" cy="523776"/>
          </a:xfrm>
        </p:spPr>
        <p:txBody>
          <a:bodyPr>
            <a:noAutofit/>
          </a:bodyPr>
          <a:lstStyle/>
          <a:p>
            <a:pPr algn="ctr"/>
            <a:r>
              <a:rPr lang="ru-RU" sz="2800" dirty="0" smtClean="0">
                <a:solidFill>
                  <a:schemeClr val="tx1"/>
                </a:solidFill>
                <a:effectLst/>
                <a:latin typeface="+mn-lt"/>
              </a:rPr>
              <a:t>«Специалист подобен флюсу – полнота его одностороння»</a:t>
            </a:r>
            <a:endParaRPr lang="ru-RU" sz="2800" dirty="0">
              <a:solidFill>
                <a:schemeClr val="tx1"/>
              </a:solidFill>
              <a:effectLst/>
              <a:latin typeface="+mn-lt"/>
            </a:endParaRPr>
          </a:p>
        </p:txBody>
      </p:sp>
      <p:pic>
        <p:nvPicPr>
          <p:cNvPr id="1026" name="Picture 2"/>
          <p:cNvPicPr>
            <a:picLocks noChangeAspect="1" noChangeArrowheads="1"/>
          </p:cNvPicPr>
          <p:nvPr/>
        </p:nvPicPr>
        <p:blipFill>
          <a:blip r:embed="rId2"/>
          <a:srcRect/>
          <a:stretch>
            <a:fillRect/>
          </a:stretch>
        </p:blipFill>
        <p:spPr bwMode="auto">
          <a:xfrm>
            <a:off x="711159" y="2133581"/>
            <a:ext cx="4615575" cy="5384838"/>
          </a:xfrm>
          <a:prstGeom prst="rect">
            <a:avLst/>
          </a:prstGeom>
          <a:ln>
            <a:noFill/>
          </a:ln>
          <a:effectLst>
            <a:softEdge rad="112500"/>
          </a:effectLst>
        </p:spPr>
      </p:pic>
      <p:sp>
        <p:nvSpPr>
          <p:cNvPr id="8" name="Заголовок 1"/>
          <p:cNvSpPr txBox="1">
            <a:spLocks/>
          </p:cNvSpPr>
          <p:nvPr/>
        </p:nvSpPr>
        <p:spPr>
          <a:xfrm>
            <a:off x="5486440" y="1523978"/>
            <a:ext cx="6705601" cy="2438417"/>
          </a:xfrm>
          <a:prstGeom prst="rect">
            <a:avLst/>
          </a:prstGeom>
        </p:spPr>
        <p:txBody>
          <a:bodyPr vert="horz" lIns="130039" tIns="65020" rIns="130039" bIns="65020" rtlCol="0" anchor="ctr">
            <a:noAutofit/>
          </a:bodyPr>
          <a:lstStyle/>
          <a:p>
            <a:pPr lvl="0" algn="ctr">
              <a:spcBef>
                <a:spcPct val="0"/>
              </a:spcBef>
            </a:pPr>
            <a:r>
              <a:rPr lang="ru-RU" sz="2000" dirty="0">
                <a:latin typeface="+mn-lt"/>
              </a:rPr>
              <a:t>Необходимо проведение обобщающего фундаментального исследования коморбидности, её свойств и закономерностей, а также ассоциированных с ней явлений и феноменов – исследования у постели больного и у секционного стола</a:t>
            </a:r>
            <a:endParaRPr lang="ru-RU" sz="2000" dirty="0">
              <a:latin typeface="+mn-lt"/>
              <a:ea typeface="+mj-ea"/>
              <a:cs typeface="+mj-cs"/>
            </a:endParaRPr>
          </a:p>
        </p:txBody>
      </p:sp>
      <p:sp>
        <p:nvSpPr>
          <p:cNvPr id="6" name="TextBox 5"/>
          <p:cNvSpPr txBox="1"/>
          <p:nvPr/>
        </p:nvSpPr>
        <p:spPr>
          <a:xfrm>
            <a:off x="1625611" y="7849725"/>
            <a:ext cx="2946375" cy="481493"/>
          </a:xfrm>
          <a:prstGeom prst="rect">
            <a:avLst/>
          </a:prstGeom>
          <a:noFill/>
        </p:spPr>
        <p:txBody>
          <a:bodyPr wrap="square" lIns="130039" tIns="65020" rIns="130039" bIns="65020" rtlCol="0">
            <a:spAutoFit/>
          </a:bodyPr>
          <a:lstStyle/>
          <a:p>
            <a:pPr algn="ctr"/>
            <a:r>
              <a:rPr lang="ru-RU" sz="2300" b="1" dirty="0" err="1">
                <a:latin typeface="Calibri" pitchFamily="34" charset="0"/>
              </a:rPr>
              <a:t>Козьма</a:t>
            </a:r>
            <a:r>
              <a:rPr lang="ru-RU" sz="2300" b="1" dirty="0">
                <a:latin typeface="Calibri" pitchFamily="34" charset="0"/>
              </a:rPr>
              <a:t> Прутков</a:t>
            </a:r>
          </a:p>
        </p:txBody>
      </p:sp>
      <p:pic>
        <p:nvPicPr>
          <p:cNvPr id="7" name="Рисунок 5" descr="201201104MxoYKSJh1m4UWMk_DaFJN_large.jpg"/>
          <p:cNvPicPr>
            <a:picLocks noChangeAspect="1"/>
          </p:cNvPicPr>
          <p:nvPr/>
        </p:nvPicPr>
        <p:blipFill>
          <a:blip r:embed="rId3" cstate="print"/>
          <a:srcRect/>
          <a:stretch>
            <a:fillRect/>
          </a:stretch>
        </p:blipFill>
        <p:spPr bwMode="auto">
          <a:xfrm>
            <a:off x="5892796" y="4165597"/>
            <a:ext cx="5892841" cy="3762109"/>
          </a:xfrm>
          <a:prstGeom prst="rect">
            <a:avLst/>
          </a:prstGeom>
          <a:noFill/>
          <a:ln w="9525">
            <a:noFill/>
            <a:miter lim="800000"/>
            <a:headEnd/>
            <a:tailEnd/>
          </a:ln>
        </p:spPr>
      </p:pic>
      <p:sp>
        <p:nvSpPr>
          <p:cNvPr id="9" name="Text Box 17"/>
          <p:cNvSpPr txBox="1">
            <a:spLocks noChangeArrowheads="1"/>
          </p:cNvSpPr>
          <p:nvPr/>
        </p:nvSpPr>
        <p:spPr bwMode="auto">
          <a:xfrm>
            <a:off x="6502443" y="8588620"/>
            <a:ext cx="6096000" cy="656585"/>
          </a:xfrm>
          <a:prstGeom prst="rect">
            <a:avLst/>
          </a:prstGeom>
          <a:noFill/>
          <a:ln w="9525">
            <a:noFill/>
            <a:miter lim="800000"/>
            <a:headEnd/>
            <a:tailEnd/>
          </a:ln>
        </p:spPr>
        <p:txBody>
          <a:bodyPr lIns="130039" tIns="65020" rIns="130039" bIns="65020">
            <a:spAutoFit/>
          </a:bodyPr>
          <a:lstStyle/>
          <a:p>
            <a:pPr algn="r">
              <a:spcBef>
                <a:spcPct val="50000"/>
              </a:spcBef>
              <a:defRPr/>
            </a:pPr>
            <a:r>
              <a:rPr lang="ru-RU" sz="1700" kern="0" dirty="0">
                <a:latin typeface="Calibri"/>
              </a:rPr>
              <a:t>Фото из клинико-морфологического архива кафедры терапии, клинической фармакологии и СМП МГМСУ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86393" y="5892807"/>
            <a:ext cx="6299244" cy="2235182"/>
          </a:xfrm>
        </p:spPr>
        <p:txBody>
          <a:bodyPr>
            <a:noAutofit/>
          </a:bodyPr>
          <a:lstStyle/>
          <a:p>
            <a:pPr algn="ctr"/>
            <a:r>
              <a:rPr lang="ru-RU" sz="2300" b="0" dirty="0" smtClean="0">
                <a:solidFill>
                  <a:schemeClr val="tx1"/>
                </a:solidFill>
                <a:effectLst/>
                <a:latin typeface="+mn-lt"/>
              </a:rPr>
              <a:t>Индивидуальный подход к больному диктует необходимость разностороннего изучения клиники основного, сопутствующих и перенесенных заболеваний, а также их комплексной диагностики и рационального лечения!</a:t>
            </a:r>
            <a:endParaRPr lang="ru-RU" sz="2300" b="0" dirty="0">
              <a:solidFill>
                <a:schemeClr val="tx1"/>
              </a:solidFill>
              <a:effectLst/>
              <a:latin typeface="+mn-lt"/>
            </a:endParaRPr>
          </a:p>
        </p:txBody>
      </p:sp>
      <p:pic>
        <p:nvPicPr>
          <p:cNvPr id="1026" name="Picture 2"/>
          <p:cNvPicPr>
            <a:picLocks noChangeAspect="1" noChangeArrowheads="1"/>
          </p:cNvPicPr>
          <p:nvPr/>
        </p:nvPicPr>
        <p:blipFill>
          <a:blip r:embed="rId2"/>
          <a:srcRect l="10932" r="13906"/>
          <a:stretch>
            <a:fillRect/>
          </a:stretch>
        </p:blipFill>
        <p:spPr bwMode="auto">
          <a:xfrm>
            <a:off x="711160" y="3047987"/>
            <a:ext cx="3799866" cy="5181636"/>
          </a:xfrm>
          <a:prstGeom prst="rect">
            <a:avLst/>
          </a:prstGeom>
          <a:ln>
            <a:noFill/>
          </a:ln>
          <a:effectLst>
            <a:softEdge rad="112500"/>
          </a:effectLst>
        </p:spPr>
      </p:pic>
      <p:sp>
        <p:nvSpPr>
          <p:cNvPr id="6" name="Выноска-облако 5"/>
          <p:cNvSpPr/>
          <p:nvPr/>
        </p:nvSpPr>
        <p:spPr>
          <a:xfrm>
            <a:off x="5079990" y="609570"/>
            <a:ext cx="6705647" cy="4876834"/>
          </a:xfrm>
          <a:prstGeom prst="cloudCallout">
            <a:avLst>
              <a:gd name="adj1" fmla="val -73863"/>
              <a:gd name="adj2" fmla="val 51555"/>
            </a:avLst>
          </a:prstGeom>
          <a:ln w="3175"/>
        </p:spPr>
        <p:style>
          <a:lnRef idx="2">
            <a:schemeClr val="dk1"/>
          </a:lnRef>
          <a:fillRef idx="1">
            <a:schemeClr val="lt1"/>
          </a:fillRef>
          <a:effectRef idx="0">
            <a:schemeClr val="dk1"/>
          </a:effectRef>
          <a:fontRef idx="minor">
            <a:schemeClr val="dk1"/>
          </a:fontRef>
        </p:style>
        <p:txBody>
          <a:bodyPr lIns="130039" tIns="65020" rIns="130039" bIns="65020" rtlCol="0" anchor="ctr"/>
          <a:lstStyle/>
          <a:p>
            <a:pPr algn="ctr"/>
            <a:r>
              <a:rPr lang="ru-RU" sz="2100" i="1" dirty="0"/>
              <a:t> «Не должно лечить и самой болезни, для которой части и названия не находим, не должно лечить и причину болезни, которая часто ни нам, ни больному, ни окружающим его неизвестны, а должно лечить самого больного, его состав, его орган, его силы»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6568" y="2519346"/>
            <a:ext cx="11639296" cy="4143404"/>
          </a:xfrm>
        </p:spPr>
        <p:txBody>
          <a:bodyPr>
            <a:noAutofit/>
          </a:bodyPr>
          <a:lstStyle/>
          <a:p>
            <a:pPr algn="ctr"/>
            <a:r>
              <a:rPr lang="ru-RU" sz="6600" dirty="0" smtClean="0">
                <a:solidFill>
                  <a:schemeClr val="tx1"/>
                </a:solidFill>
                <a:effectLst/>
                <a:latin typeface="Calibri" pitchFamily="34" charset="0"/>
              </a:rPr>
              <a:t>Основа </a:t>
            </a:r>
            <a:r>
              <a:rPr lang="ru-RU" sz="6600" dirty="0" err="1" smtClean="0">
                <a:solidFill>
                  <a:schemeClr val="tx1"/>
                </a:solidFill>
                <a:effectLst/>
                <a:latin typeface="Calibri" pitchFamily="34" charset="0"/>
              </a:rPr>
              <a:t>проспективной</a:t>
            </a:r>
            <a:r>
              <a:rPr lang="ru-RU" sz="6600" dirty="0" smtClean="0">
                <a:solidFill>
                  <a:schemeClr val="tx1"/>
                </a:solidFill>
                <a:effectLst/>
                <a:latin typeface="Calibri" pitchFamily="34" charset="0"/>
              </a:rPr>
              <a:t> профилактики болезней – ретроспективный анализ аутопсий</a:t>
            </a:r>
            <a:endParaRPr lang="ru-RU" sz="6600" dirty="0">
              <a:solidFill>
                <a:schemeClr val="tx1"/>
              </a:solidFill>
              <a:effectLst/>
              <a:latin typeface="Calibri"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7"/>
          <p:cNvSpPr txBox="1">
            <a:spLocks noChangeArrowheads="1"/>
          </p:cNvSpPr>
          <p:nvPr/>
        </p:nvSpPr>
        <p:spPr bwMode="auto">
          <a:xfrm>
            <a:off x="5645144" y="3127854"/>
            <a:ext cx="6215066" cy="2677640"/>
          </a:xfrm>
          <a:prstGeom prst="rect">
            <a:avLst/>
          </a:prstGeom>
          <a:noFill/>
          <a:ln w="9525">
            <a:noFill/>
            <a:miter lim="800000"/>
            <a:headEnd/>
            <a:tailEnd/>
          </a:ln>
        </p:spPr>
        <p:txBody>
          <a:bodyPr wrap="square" lIns="91425" tIns="45712" rIns="91425" bIns="45712">
            <a:spAutoFit/>
          </a:bodyPr>
          <a:lstStyle/>
          <a:p>
            <a:pPr defTabSz="1299963"/>
            <a:r>
              <a:rPr lang="ru-RU" sz="2400" b="1" dirty="0" smtClean="0">
                <a:solidFill>
                  <a:schemeClr val="tx1"/>
                </a:solidFill>
                <a:latin typeface="Calibri" pitchFamily="34" charset="0"/>
                <a:ea typeface="Helvetica" pitchFamily="34" charset="0"/>
                <a:cs typeface="Helvetica" pitchFamily="34" charset="0"/>
                <a:sym typeface="Helvetica" pitchFamily="34" charset="0"/>
              </a:rPr>
              <a:t>«Независимая </a:t>
            </a:r>
            <a:r>
              <a:rPr lang="ru-RU" sz="2400" b="1" dirty="0">
                <a:solidFill>
                  <a:schemeClr val="tx1"/>
                </a:solidFill>
                <a:latin typeface="Calibri" pitchFamily="34" charset="0"/>
                <a:ea typeface="Helvetica" pitchFamily="34" charset="0"/>
                <a:cs typeface="Helvetica" pitchFamily="34" charset="0"/>
                <a:sym typeface="Helvetica" pitchFamily="34" charset="0"/>
              </a:rPr>
              <a:t>конфиденциальная самоорганизующаяся профессионально прогрессирующая система, повышающая качество медицинского обслуживания за счет своевременности и доступности получения объективной статистической </a:t>
            </a:r>
            <a:r>
              <a:rPr lang="ru-RU" sz="2400" b="1" dirty="0" smtClean="0">
                <a:solidFill>
                  <a:schemeClr val="tx1"/>
                </a:solidFill>
                <a:latin typeface="Calibri" pitchFamily="34" charset="0"/>
                <a:ea typeface="Helvetica" pitchFamily="34" charset="0"/>
                <a:cs typeface="Helvetica" pitchFamily="34" charset="0"/>
                <a:sym typeface="Helvetica" pitchFamily="34" charset="0"/>
              </a:rPr>
              <a:t>информации» </a:t>
            </a:r>
            <a:endParaRPr lang="ru-RU" sz="2400" dirty="0">
              <a:solidFill>
                <a:schemeClr val="tx1"/>
              </a:solidFill>
              <a:latin typeface="Calibri" pitchFamily="34" charset="0"/>
            </a:endParaRPr>
          </a:p>
        </p:txBody>
      </p:sp>
      <p:pic>
        <p:nvPicPr>
          <p:cNvPr id="9" name="Picture 2"/>
          <p:cNvPicPr>
            <a:picLocks noChangeAspect="1" noChangeArrowheads="1"/>
          </p:cNvPicPr>
          <p:nvPr/>
        </p:nvPicPr>
        <p:blipFill>
          <a:blip r:embed="rId2"/>
          <a:srcRect/>
          <a:stretch>
            <a:fillRect/>
          </a:stretch>
        </p:blipFill>
        <p:spPr bwMode="auto">
          <a:xfrm>
            <a:off x="1716054" y="1876404"/>
            <a:ext cx="3170724" cy="4714908"/>
          </a:xfrm>
          <a:prstGeom prst="rect">
            <a:avLst/>
          </a:prstGeom>
          <a:noFill/>
          <a:ln w="9525">
            <a:noFill/>
            <a:miter lim="800000"/>
            <a:headEnd/>
            <a:tailEnd/>
          </a:ln>
          <a:effectLst/>
        </p:spPr>
      </p:pic>
      <p:sp>
        <p:nvSpPr>
          <p:cNvPr id="10" name="Прямоугольник 9"/>
          <p:cNvSpPr/>
          <p:nvPr/>
        </p:nvSpPr>
        <p:spPr>
          <a:xfrm>
            <a:off x="715922" y="6734188"/>
            <a:ext cx="5857916" cy="1569660"/>
          </a:xfrm>
          <a:prstGeom prst="rect">
            <a:avLst/>
          </a:prstGeom>
        </p:spPr>
        <p:txBody>
          <a:bodyPr wrap="square">
            <a:spAutoFit/>
          </a:bodyPr>
          <a:lstStyle/>
          <a:p>
            <a:r>
              <a:rPr lang="ru-RU" sz="2400" dirty="0" smtClean="0">
                <a:latin typeface="Calibri" pitchFamily="34" charset="0"/>
              </a:rPr>
              <a:t>д.м.н., заведующий кафедрой патологической анатомии МГМСУ, главный патологоанатом ДЗ Москвы, профессор</a:t>
            </a:r>
          </a:p>
          <a:p>
            <a:r>
              <a:rPr lang="ru-RU" sz="2400" dirty="0" err="1" smtClean="0">
                <a:latin typeface="Calibri" pitchFamily="34" charset="0"/>
              </a:rPr>
              <a:t>Зайратьянц</a:t>
            </a:r>
            <a:r>
              <a:rPr lang="ru-RU" sz="2400" dirty="0" smtClean="0">
                <a:latin typeface="Calibri" pitchFamily="34" charset="0"/>
              </a:rPr>
              <a:t> Олег Вадимович</a:t>
            </a:r>
            <a:endParaRPr lang="ru-RU" sz="2400" dirty="0">
              <a:latin typeface="Calibri" pitchFamily="34" charset="0"/>
            </a:endParaRPr>
          </a:p>
        </p:txBody>
      </p:sp>
      <p:sp>
        <p:nvSpPr>
          <p:cNvPr id="11" name="Rectangle 1"/>
          <p:cNvSpPr>
            <a:spLocks/>
          </p:cNvSpPr>
          <p:nvPr/>
        </p:nvSpPr>
        <p:spPr bwMode="auto">
          <a:xfrm>
            <a:off x="573046" y="661958"/>
            <a:ext cx="11858707" cy="642942"/>
          </a:xfrm>
          <a:prstGeom prst="rect">
            <a:avLst/>
          </a:prstGeom>
          <a:noFill/>
          <a:ln w="12700">
            <a:noFill/>
            <a:miter lim="0"/>
            <a:headEnd/>
            <a:tailEnd/>
          </a:ln>
        </p:spPr>
        <p:txBody>
          <a:bodyPr lIns="0" tIns="0" rIns="0" bIns="0"/>
          <a:lstStyle/>
          <a:p>
            <a:r>
              <a:rPr lang="ru-RU" sz="2800" b="1" dirty="0" smtClean="0">
                <a:latin typeface="Calibri" pitchFamily="34" charset="0"/>
                <a:ea typeface="Helvetica" pitchFamily="34" charset="0"/>
                <a:cs typeface="Helvetica" pitchFamily="34" charset="0"/>
                <a:sym typeface="Helvetica" pitchFamily="34" charset="0"/>
              </a:rPr>
              <a:t>Патологоанатомическое бюро</a:t>
            </a:r>
            <a:endParaRPr lang="ru-RU" sz="2400" dirty="0">
              <a:latin typeface="Calibr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6568" y="2519346"/>
            <a:ext cx="11639296" cy="3429024"/>
          </a:xfrm>
        </p:spPr>
        <p:txBody>
          <a:bodyPr>
            <a:noAutofit/>
          </a:bodyPr>
          <a:lstStyle/>
          <a:p>
            <a:pPr algn="ctr"/>
            <a:r>
              <a:rPr lang="ru-RU" sz="6600" dirty="0" smtClean="0">
                <a:solidFill>
                  <a:schemeClr val="tx1"/>
                </a:solidFill>
                <a:effectLst/>
                <a:latin typeface="Calibri" pitchFamily="34" charset="0"/>
              </a:rPr>
              <a:t>Автоматизированная система обработки статистической информации</a:t>
            </a:r>
            <a:endParaRPr lang="ru-RU" sz="6600" dirty="0">
              <a:solidFill>
                <a:schemeClr val="tx1"/>
              </a:solidFill>
              <a:effectLst/>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p:cNvSpPr>
          <p:nvPr/>
        </p:nvSpPr>
        <p:spPr bwMode="auto">
          <a:xfrm>
            <a:off x="0" y="519082"/>
            <a:ext cx="13004800" cy="1438548"/>
          </a:xfrm>
          <a:prstGeom prst="rect">
            <a:avLst/>
          </a:prstGeom>
          <a:noFill/>
          <a:ln w="12700">
            <a:noFill/>
            <a:miter lim="0"/>
            <a:headEnd/>
            <a:tailEnd/>
          </a:ln>
        </p:spPr>
        <p:txBody>
          <a:bodyPr lIns="126415" tIns="72238" rIns="126415" bIns="72238">
            <a:spAutoFit/>
          </a:bodyPr>
          <a:lstStyle/>
          <a:p>
            <a:pPr defTabSz="1299963"/>
            <a:r>
              <a:rPr lang="ru-RU" sz="2800" b="1" dirty="0">
                <a:latin typeface="Calibri" pitchFamily="34" charset="0"/>
                <a:ea typeface="Helvetica" pitchFamily="34" charset="0"/>
                <a:cs typeface="Helvetica" pitchFamily="34" charset="0"/>
                <a:sym typeface="Helvetica" pitchFamily="34" charset="0"/>
              </a:rPr>
              <a:t>Закрытый </a:t>
            </a:r>
            <a:r>
              <a:rPr lang="ru-RU" sz="2800" b="1" dirty="0">
                <a:latin typeface="Calibri" pitchFamily="34" charset="0"/>
                <a:ea typeface="Helvetica" pitchFamily="34" charset="0"/>
                <a:cs typeface="Helvetica" pitchFamily="34" charset="0"/>
                <a:sym typeface="Helvetica" pitchFamily="34" charset="0"/>
                <a:hlinkClick r:id="rId2"/>
              </a:rPr>
              <a:t>web-ресурс</a:t>
            </a:r>
            <a:r>
              <a:rPr lang="ru-RU" sz="2800" b="1" dirty="0">
                <a:latin typeface="Calibri" pitchFamily="34" charset="0"/>
                <a:ea typeface="Helvetica" pitchFamily="34" charset="0"/>
                <a:cs typeface="Helvetica" pitchFamily="34" charset="0"/>
                <a:sym typeface="Helvetica" pitchFamily="34" charset="0"/>
              </a:rPr>
              <a:t>, содержащий в своей структуре паспортную, </a:t>
            </a:r>
            <a:r>
              <a:rPr lang="ru-RU" sz="2800" b="1" dirty="0" err="1">
                <a:latin typeface="Calibri" pitchFamily="34" charset="0"/>
                <a:ea typeface="Helvetica" pitchFamily="34" charset="0"/>
                <a:cs typeface="Helvetica" pitchFamily="34" charset="0"/>
                <a:sym typeface="Helvetica" pitchFamily="34" charset="0"/>
              </a:rPr>
              <a:t>гендерную</a:t>
            </a:r>
            <a:r>
              <a:rPr lang="ru-RU" sz="2800" b="1" dirty="0">
                <a:latin typeface="Calibri" pitchFamily="34" charset="0"/>
                <a:ea typeface="Helvetica" pitchFamily="34" charset="0"/>
                <a:cs typeface="Helvetica" pitchFamily="34" charset="0"/>
                <a:sym typeface="Helvetica" pitchFamily="34" charset="0"/>
              </a:rPr>
              <a:t>, клиническую и морфологическую информацию о пациентах, находившихся на лечении в ЛПУ и умерших в связи с различными причинами</a:t>
            </a:r>
            <a:endParaRPr lang="ru-RU" sz="4400" dirty="0">
              <a:latin typeface="Calibri" pitchFamily="34" charset="0"/>
            </a:endParaRPr>
          </a:p>
        </p:txBody>
      </p:sp>
      <p:pic>
        <p:nvPicPr>
          <p:cNvPr id="7172" name="Picture 6"/>
          <p:cNvPicPr>
            <a:picLocks noChangeAspect="1"/>
          </p:cNvPicPr>
          <p:nvPr/>
        </p:nvPicPr>
        <p:blipFill>
          <a:blip r:embed="rId3"/>
          <a:srcRect t="14999" r="18063" b="15833"/>
          <a:stretch>
            <a:fillRect/>
          </a:stretch>
        </p:blipFill>
        <p:spPr bwMode="auto">
          <a:xfrm>
            <a:off x="0" y="2543179"/>
            <a:ext cx="13003213" cy="6262689"/>
          </a:xfrm>
          <a:prstGeom prst="rect">
            <a:avLst/>
          </a:prstGeom>
          <a:noFill/>
          <a:ln w="12700">
            <a:noFill/>
            <a:miter lim="0"/>
            <a:headEnd/>
            <a:tailEnd/>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1.png"/>
          <p:cNvPicPr>
            <a:picLocks noChangeAspect="1"/>
          </p:cNvPicPr>
          <p:nvPr/>
        </p:nvPicPr>
        <p:blipFill>
          <a:blip r:embed="rId2"/>
          <a:srcRect t="14999" r="1093" b="3333"/>
          <a:stretch>
            <a:fillRect/>
          </a:stretch>
        </p:blipFill>
        <p:spPr bwMode="auto">
          <a:xfrm>
            <a:off x="1592" y="804834"/>
            <a:ext cx="13003211" cy="6357936"/>
          </a:xfrm>
          <a:prstGeom prst="rect">
            <a:avLst/>
          </a:prstGeom>
          <a:noFill/>
          <a:ln w="12700">
            <a:noFill/>
            <a:miter lim="0"/>
            <a:headEnd/>
            <a:tailEnd/>
          </a:ln>
        </p:spPr>
      </p:pic>
      <p:sp>
        <p:nvSpPr>
          <p:cNvPr id="8195" name="Rectangle 3"/>
          <p:cNvSpPr>
            <a:spLocks/>
          </p:cNvSpPr>
          <p:nvPr/>
        </p:nvSpPr>
        <p:spPr bwMode="auto">
          <a:xfrm>
            <a:off x="0" y="8234364"/>
            <a:ext cx="13004800" cy="1459083"/>
          </a:xfrm>
          <a:prstGeom prst="rect">
            <a:avLst/>
          </a:prstGeom>
          <a:noFill/>
          <a:ln w="12700">
            <a:noFill/>
            <a:miter lim="0"/>
            <a:headEnd/>
            <a:tailEnd/>
          </a:ln>
        </p:spPr>
        <p:txBody>
          <a:bodyPr lIns="126415" tIns="72238" rIns="126415" bIns="72238">
            <a:spAutoFit/>
          </a:bodyPr>
          <a:lstStyle/>
          <a:p>
            <a:pPr defTabSz="1299963"/>
            <a:r>
              <a:rPr lang="ru-RU" sz="2800" b="1" dirty="0">
                <a:latin typeface="Calibri" pitchFamily="34" charset="0"/>
                <a:ea typeface="Helvetica" pitchFamily="34" charset="0"/>
                <a:cs typeface="Helvetica" pitchFamily="34" charset="0"/>
                <a:sym typeface="Helvetica" pitchFamily="34" charset="0"/>
              </a:rPr>
              <a:t>Информационное заполнение ресурса осуществляется строго в соответствии с актуальной в текущий момент времени обновленной версией Международной Классификацией Болезней</a:t>
            </a:r>
            <a:endParaRPr lang="ru-RU" sz="4400" dirty="0">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59" y="626459"/>
            <a:ext cx="11785682" cy="812806"/>
          </a:xfrm>
        </p:spPr>
        <p:txBody>
          <a:bodyPr>
            <a:noAutofit/>
          </a:bodyPr>
          <a:lstStyle/>
          <a:p>
            <a:pPr algn="ctr"/>
            <a:r>
              <a:rPr lang="ru-RU" sz="2300" dirty="0" smtClean="0">
                <a:solidFill>
                  <a:schemeClr val="tx1"/>
                </a:solidFill>
                <a:effectLst/>
                <a:latin typeface="Calibri" pitchFamily="34" charset="0"/>
              </a:rPr>
              <a:t>статья «Коморбидность» более 10 публикаций в журналах ВАК за последние 3 месяца</a:t>
            </a:r>
            <a:br>
              <a:rPr lang="ru-RU" sz="2300" dirty="0" smtClean="0">
                <a:solidFill>
                  <a:schemeClr val="tx1"/>
                </a:solidFill>
                <a:effectLst/>
                <a:latin typeface="Calibri" pitchFamily="34" charset="0"/>
              </a:rPr>
            </a:br>
            <a:r>
              <a:rPr lang="ru-RU" sz="2300" b="0" dirty="0" smtClean="0">
                <a:solidFill>
                  <a:schemeClr val="tx1"/>
                </a:solidFill>
                <a:effectLst/>
                <a:latin typeface="Calibri" pitchFamily="34" charset="0"/>
              </a:rPr>
              <a:t>д.м.н., профессор А.Л. Вёрткин, к.м.н. А.С. Скотников, к.м.н. М.А. Румянцев</a:t>
            </a:r>
            <a:endParaRPr lang="ru-RU" sz="2300" b="0" dirty="0">
              <a:solidFill>
                <a:schemeClr val="tx1"/>
              </a:solidFill>
              <a:effectLst/>
              <a:latin typeface="Calibri" pitchFamily="34" charset="0"/>
            </a:endParaRPr>
          </a:p>
        </p:txBody>
      </p:sp>
      <p:pic>
        <p:nvPicPr>
          <p:cNvPr id="12290" name="Picture 2"/>
          <p:cNvPicPr>
            <a:picLocks noChangeAspect="1" noChangeArrowheads="1"/>
          </p:cNvPicPr>
          <p:nvPr/>
        </p:nvPicPr>
        <p:blipFill>
          <a:blip r:embed="rId2"/>
          <a:srcRect/>
          <a:stretch>
            <a:fillRect/>
          </a:stretch>
        </p:blipFill>
        <p:spPr bwMode="auto">
          <a:xfrm>
            <a:off x="711161" y="1543408"/>
            <a:ext cx="2356944" cy="3333390"/>
          </a:xfrm>
          <a:prstGeom prst="rect">
            <a:avLst/>
          </a:prstGeom>
          <a:ln>
            <a:noFill/>
          </a:ln>
          <a:effectLst>
            <a:outerShdw blurRad="292100" dist="139700" dir="2700000" algn="tl" rotWithShape="0">
              <a:srgbClr val="333333">
                <a:alpha val="65000"/>
              </a:srgbClr>
            </a:outerShdw>
          </a:effectLst>
        </p:spPr>
      </p:pic>
      <p:pic>
        <p:nvPicPr>
          <p:cNvPr id="12291" name="Picture 3"/>
          <p:cNvPicPr>
            <a:picLocks noChangeAspect="1" noChangeArrowheads="1"/>
          </p:cNvPicPr>
          <p:nvPr/>
        </p:nvPicPr>
        <p:blipFill>
          <a:blip r:embed="rId3"/>
          <a:srcRect l="17544" r="22869"/>
          <a:stretch>
            <a:fillRect/>
          </a:stretch>
        </p:blipFill>
        <p:spPr bwMode="auto">
          <a:xfrm>
            <a:off x="3718079" y="1523978"/>
            <a:ext cx="2581120" cy="3352823"/>
          </a:xfrm>
          <a:prstGeom prst="rect">
            <a:avLst/>
          </a:prstGeom>
          <a:ln>
            <a:noFill/>
          </a:ln>
          <a:effectLst>
            <a:outerShdw blurRad="292100" dist="139700" dir="2700000" algn="tl" rotWithShape="0">
              <a:srgbClr val="333333">
                <a:alpha val="65000"/>
              </a:srgbClr>
            </a:outerShdw>
          </a:effectLst>
        </p:spPr>
      </p:pic>
      <p:pic>
        <p:nvPicPr>
          <p:cNvPr id="12292" name="Picture 4"/>
          <p:cNvPicPr>
            <a:picLocks noChangeAspect="1" noChangeArrowheads="1"/>
          </p:cNvPicPr>
          <p:nvPr/>
        </p:nvPicPr>
        <p:blipFill>
          <a:blip r:embed="rId4" cstate="print"/>
          <a:srcRect/>
          <a:stretch>
            <a:fillRect/>
          </a:stretch>
        </p:blipFill>
        <p:spPr bwMode="auto">
          <a:xfrm>
            <a:off x="9753623" y="1523975"/>
            <a:ext cx="2388050" cy="3352823"/>
          </a:xfrm>
          <a:prstGeom prst="rect">
            <a:avLst/>
          </a:prstGeom>
          <a:ln>
            <a:noFill/>
          </a:ln>
          <a:effectLst>
            <a:outerShdw blurRad="292100" dist="139700" dir="2700000" algn="tl" rotWithShape="0">
              <a:srgbClr val="333333">
                <a:alpha val="65000"/>
              </a:srgbClr>
            </a:outerShdw>
          </a:effectLst>
        </p:spPr>
      </p:pic>
      <p:pic>
        <p:nvPicPr>
          <p:cNvPr id="12293" name="Picture 5"/>
          <p:cNvPicPr>
            <a:picLocks noChangeAspect="1" noChangeArrowheads="1"/>
          </p:cNvPicPr>
          <p:nvPr/>
        </p:nvPicPr>
        <p:blipFill>
          <a:blip r:embed="rId5" cstate="print"/>
          <a:srcRect/>
          <a:stretch>
            <a:fillRect/>
          </a:stretch>
        </p:blipFill>
        <p:spPr bwMode="auto">
          <a:xfrm>
            <a:off x="711162" y="4978401"/>
            <a:ext cx="2419861" cy="3352823"/>
          </a:xfrm>
          <a:prstGeom prst="rect">
            <a:avLst/>
          </a:prstGeom>
          <a:ln>
            <a:noFill/>
          </a:ln>
          <a:effectLst>
            <a:outerShdw blurRad="292100" dist="139700" dir="2700000" algn="tl" rotWithShape="0">
              <a:srgbClr val="333333">
                <a:alpha val="65000"/>
              </a:srgbClr>
            </a:outerShdw>
          </a:effectLst>
        </p:spPr>
      </p:pic>
      <p:pic>
        <p:nvPicPr>
          <p:cNvPr id="12294" name="Picture 6"/>
          <p:cNvPicPr>
            <a:picLocks noChangeAspect="1" noChangeArrowheads="1"/>
          </p:cNvPicPr>
          <p:nvPr/>
        </p:nvPicPr>
        <p:blipFill>
          <a:blip r:embed="rId6"/>
          <a:srcRect/>
          <a:stretch>
            <a:fillRect/>
          </a:stretch>
        </p:blipFill>
        <p:spPr bwMode="auto">
          <a:xfrm>
            <a:off x="3657582" y="4978401"/>
            <a:ext cx="2686443" cy="3352823"/>
          </a:xfrm>
          <a:prstGeom prst="rect">
            <a:avLst/>
          </a:prstGeom>
          <a:ln>
            <a:noFill/>
          </a:ln>
          <a:effectLst>
            <a:outerShdw blurRad="292100" dist="139700" dir="2700000" algn="tl" rotWithShape="0">
              <a:srgbClr val="333333">
                <a:alpha val="65000"/>
              </a:srgbClr>
            </a:outerShdw>
          </a:effectLst>
        </p:spPr>
      </p:pic>
      <p:pic>
        <p:nvPicPr>
          <p:cNvPr id="12295" name="Picture 7"/>
          <p:cNvPicPr>
            <a:picLocks noChangeAspect="1" noChangeArrowheads="1"/>
          </p:cNvPicPr>
          <p:nvPr/>
        </p:nvPicPr>
        <p:blipFill>
          <a:blip r:embed="rId7"/>
          <a:srcRect/>
          <a:stretch>
            <a:fillRect/>
          </a:stretch>
        </p:blipFill>
        <p:spPr bwMode="auto">
          <a:xfrm>
            <a:off x="6807204" y="4978401"/>
            <a:ext cx="2465310" cy="3352823"/>
          </a:xfrm>
          <a:prstGeom prst="rect">
            <a:avLst/>
          </a:prstGeom>
          <a:ln>
            <a:noFill/>
          </a:ln>
          <a:effectLst>
            <a:outerShdw blurRad="292100" dist="139700" dir="2700000" algn="tl" rotWithShape="0">
              <a:srgbClr val="333333">
                <a:alpha val="65000"/>
              </a:srgbClr>
            </a:outerShdw>
          </a:effectLst>
        </p:spPr>
      </p:pic>
      <p:pic>
        <p:nvPicPr>
          <p:cNvPr id="12296" name="Picture 8"/>
          <p:cNvPicPr>
            <a:picLocks noChangeAspect="1" noChangeArrowheads="1"/>
          </p:cNvPicPr>
          <p:nvPr/>
        </p:nvPicPr>
        <p:blipFill>
          <a:blip r:embed="rId8"/>
          <a:srcRect/>
          <a:stretch>
            <a:fillRect/>
          </a:stretch>
        </p:blipFill>
        <p:spPr bwMode="auto">
          <a:xfrm>
            <a:off x="9753624" y="4978401"/>
            <a:ext cx="2438417" cy="3352823"/>
          </a:xfrm>
          <a:prstGeom prst="rect">
            <a:avLst/>
          </a:prstGeom>
          <a:ln>
            <a:noFill/>
          </a:ln>
          <a:effectLst>
            <a:outerShdw blurRad="292100" dist="139700" dir="2700000" algn="tl" rotWithShape="0">
              <a:srgbClr val="333333">
                <a:alpha val="65000"/>
              </a:srgbClr>
            </a:outerShdw>
          </a:effectLst>
        </p:spPr>
      </p:pic>
      <p:pic>
        <p:nvPicPr>
          <p:cNvPr id="12297" name="Picture 9"/>
          <p:cNvPicPr>
            <a:picLocks noChangeAspect="1" noChangeArrowheads="1"/>
          </p:cNvPicPr>
          <p:nvPr/>
        </p:nvPicPr>
        <p:blipFill>
          <a:blip r:embed="rId9"/>
          <a:srcRect/>
          <a:stretch>
            <a:fillRect/>
          </a:stretch>
        </p:blipFill>
        <p:spPr bwMode="auto">
          <a:xfrm>
            <a:off x="6807204" y="1523975"/>
            <a:ext cx="2440782" cy="335282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698953" y="711172"/>
            <a:ext cx="11594688" cy="7518453"/>
          </a:xfrm>
          <a:prstGeom prst="rect">
            <a:avLst/>
          </a:prstGeom>
          <a:noFill/>
          <a:ln w="9525">
            <a:noFill/>
            <a:miter lim="800000"/>
            <a:headEnd/>
            <a:tailEnd/>
          </a:ln>
          <a:effectLst/>
        </p:spPr>
      </p:pic>
      <p:sp>
        <p:nvSpPr>
          <p:cNvPr id="6" name="Содержимое 2"/>
          <p:cNvSpPr txBox="1">
            <a:spLocks/>
          </p:cNvSpPr>
          <p:nvPr/>
        </p:nvSpPr>
        <p:spPr>
          <a:xfrm>
            <a:off x="1219163" y="8636026"/>
            <a:ext cx="10566474" cy="508004"/>
          </a:xfrm>
          <a:prstGeom prst="rect">
            <a:avLst/>
          </a:prstGeom>
        </p:spPr>
        <p:txBody>
          <a:bodyPr vert="horz" lIns="130039" tIns="65020" rIns="130039" bIns="65020" rtlCol="0">
            <a:noAutofit/>
          </a:bodyPr>
          <a:lstStyle/>
          <a:p>
            <a:pPr lvl="0" algn="ctr">
              <a:spcBef>
                <a:spcPct val="20000"/>
              </a:spcBef>
            </a:pPr>
            <a:r>
              <a:rPr lang="en-US" b="1" u="sng" dirty="0" smtClean="0">
                <a:solidFill>
                  <a:srgbClr val="0000FF"/>
                </a:solidFill>
                <a:latin typeface="Calibri" pitchFamily="34" charset="0"/>
              </a:rPr>
              <a:t>www://ru.wikipedia.org/wiki/</a:t>
            </a:r>
            <a:r>
              <a:rPr lang="ru-RU" b="1" u="sng" dirty="0" smtClean="0">
                <a:solidFill>
                  <a:srgbClr val="0000FF"/>
                </a:solidFill>
                <a:latin typeface="Calibri" pitchFamily="34" charset="0"/>
              </a:rPr>
              <a:t>Коморбидность</a:t>
            </a:r>
            <a:endParaRPr lang="ru-RU" b="1" u="sng" dirty="0">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t="15000" r="1562" b="5000"/>
          <a:stretch>
            <a:fillRect/>
          </a:stretch>
        </p:blipFill>
        <p:spPr bwMode="auto">
          <a:xfrm>
            <a:off x="711159" y="2438383"/>
            <a:ext cx="11604284" cy="5892841"/>
          </a:xfrm>
          <a:prstGeom prst="rect">
            <a:avLst/>
          </a:prstGeom>
          <a:noFill/>
          <a:ln w="9525">
            <a:noFill/>
            <a:miter lim="800000"/>
            <a:headEnd/>
            <a:tailEnd/>
          </a:ln>
          <a:effectLst/>
        </p:spPr>
      </p:pic>
      <p:sp>
        <p:nvSpPr>
          <p:cNvPr id="9" name="Содержимое 2"/>
          <p:cNvSpPr>
            <a:spLocks noGrp="1"/>
          </p:cNvSpPr>
          <p:nvPr>
            <p:ph idx="1"/>
          </p:nvPr>
        </p:nvSpPr>
        <p:spPr>
          <a:xfrm>
            <a:off x="711161" y="711171"/>
            <a:ext cx="11582481" cy="1422410"/>
          </a:xfrm>
        </p:spPr>
        <p:txBody>
          <a:bodyPr>
            <a:noAutofit/>
          </a:bodyPr>
          <a:lstStyle/>
          <a:p>
            <a:pPr marL="0" indent="0" algn="ctr">
              <a:buNone/>
            </a:pPr>
            <a:r>
              <a:rPr lang="ru-RU" sz="2600" b="1" dirty="0" smtClean="0">
                <a:latin typeface="Calibri" pitchFamily="34" charset="0"/>
              </a:rPr>
              <a:t>Первый русскоязычный интернет-ресурс, посвященный коморбидности (переведен на английский язык). Английский вариант статьи: </a:t>
            </a:r>
            <a:r>
              <a:rPr lang="en-US" sz="2600" b="1" u="sng" dirty="0" smtClean="0">
                <a:solidFill>
                  <a:srgbClr val="0000FF"/>
                </a:solidFill>
                <a:latin typeface="Calibri" pitchFamily="34" charset="0"/>
              </a:rPr>
              <a:t>http://en.wikipedia.org/wiki/Comorbidity</a:t>
            </a:r>
            <a:endParaRPr lang="ru-RU" sz="2600" b="1" u="sng" dirty="0">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1001674" y="2233594"/>
            <a:ext cx="10858576" cy="4572032"/>
          </a:xfrm>
        </p:spPr>
        <p:txBody>
          <a:bodyPr>
            <a:normAutofit/>
          </a:bodyPr>
          <a:lstStyle/>
          <a:p>
            <a:pPr marL="449263" algn="ctr" defTabSz="449263" eaLnBrk="1">
              <a:lnSpc>
                <a:spcPct val="150000"/>
              </a:lnSpc>
              <a:spcBef>
                <a:spcPts val="1000"/>
              </a:spcBef>
            </a:pPr>
            <a:r>
              <a:rPr lang="ru-RU" sz="3200" dirty="0" smtClean="0">
                <a:solidFill>
                  <a:schemeClr val="tx1"/>
                </a:solidFill>
                <a:effectLst/>
                <a:latin typeface="Calibri" pitchFamily="34" charset="0"/>
                <a:ea typeface="Verdana" pitchFamily="34" charset="0"/>
                <a:cs typeface="Verdana" pitchFamily="34" charset="0"/>
                <a:sym typeface="Verdana" pitchFamily="34" charset="0"/>
              </a:rPr>
              <a:t>Определить алгоритм комплексного анализа коморбидности, разработать методологию оценки прогноза </a:t>
            </a:r>
            <a:r>
              <a:rPr lang="ru-RU" sz="3200" dirty="0" err="1" smtClean="0">
                <a:solidFill>
                  <a:schemeClr val="tx1"/>
                </a:solidFill>
                <a:effectLst/>
                <a:latin typeface="Calibri" pitchFamily="34" charset="0"/>
                <a:ea typeface="Verdana" pitchFamily="34" charset="0"/>
                <a:cs typeface="Verdana" pitchFamily="34" charset="0"/>
                <a:sym typeface="Verdana" pitchFamily="34" charset="0"/>
              </a:rPr>
              <a:t>коморбидных</a:t>
            </a:r>
            <a:r>
              <a:rPr lang="ru-RU" sz="3200" dirty="0" smtClean="0">
                <a:solidFill>
                  <a:schemeClr val="tx1"/>
                </a:solidFill>
                <a:effectLst/>
                <a:latin typeface="Calibri" pitchFamily="34" charset="0"/>
                <a:ea typeface="Verdana" pitchFamily="34" charset="0"/>
                <a:cs typeface="Verdana" pitchFamily="34" charset="0"/>
                <a:sym typeface="Verdana" pitchFamily="34" charset="0"/>
              </a:rPr>
              <a:t> больных и создать клинико-фармакологические модели ведения пациентов с сочетанной патологией</a:t>
            </a:r>
            <a:endParaRPr lang="ru-RU" sz="8000" dirty="0" smtClean="0">
              <a:solidFill>
                <a:schemeClr val="tx1"/>
              </a:solidFill>
              <a:effectLst/>
              <a:latin typeface="Calibri" pitchFamily="34" charset="0"/>
            </a:endParaRPr>
          </a:p>
        </p:txBody>
      </p:sp>
      <p:sp>
        <p:nvSpPr>
          <p:cNvPr id="4099" name="Rectangle 2"/>
          <p:cNvSpPr>
            <a:spLocks/>
          </p:cNvSpPr>
          <p:nvPr/>
        </p:nvSpPr>
        <p:spPr bwMode="auto">
          <a:xfrm>
            <a:off x="576252" y="590520"/>
            <a:ext cx="11855502" cy="639735"/>
          </a:xfrm>
          <a:prstGeom prst="rect">
            <a:avLst/>
          </a:prstGeom>
          <a:noFill/>
          <a:ln w="12700">
            <a:noFill/>
            <a:miter lim="0"/>
            <a:headEnd/>
            <a:tailEnd/>
          </a:ln>
        </p:spPr>
        <p:txBody>
          <a:bodyPr lIns="0" tIns="0" rIns="0" bIns="0"/>
          <a:lstStyle/>
          <a:p>
            <a:r>
              <a:rPr lang="ru-RU" sz="3200" b="1" dirty="0">
                <a:latin typeface="Calibri" pitchFamily="34" charset="0"/>
              </a:rPr>
              <a:t>Цель создания секции</a:t>
            </a:r>
            <a:endParaRPr lang="ru-RU" sz="2800" dirty="0">
              <a:latin typeface="Calibri" pitchFamily="34" charset="0"/>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p:cNvSpPr>
          <p:nvPr/>
        </p:nvSpPr>
        <p:spPr bwMode="auto">
          <a:xfrm>
            <a:off x="573046" y="633081"/>
            <a:ext cx="11858708" cy="568297"/>
          </a:xfrm>
          <a:prstGeom prst="rect">
            <a:avLst/>
          </a:prstGeom>
          <a:noFill/>
          <a:ln w="12700">
            <a:noFill/>
            <a:miter lim="0"/>
            <a:headEnd/>
            <a:tailEnd/>
          </a:ln>
        </p:spPr>
        <p:txBody>
          <a:bodyPr lIns="0" tIns="0" rIns="0" bIns="0"/>
          <a:lstStyle/>
          <a:p>
            <a:r>
              <a:rPr lang="ru-RU" sz="3200" b="1" dirty="0">
                <a:latin typeface="Calibri" pitchFamily="34" charset="0"/>
              </a:rPr>
              <a:t>Задачи секции</a:t>
            </a:r>
            <a:endParaRPr lang="ru-RU" sz="2800" dirty="0">
              <a:latin typeface="Calibri" pitchFamily="34" charset="0"/>
            </a:endParaRPr>
          </a:p>
        </p:txBody>
      </p:sp>
      <p:sp>
        <p:nvSpPr>
          <p:cNvPr id="5123" name="TextBox 4"/>
          <p:cNvSpPr txBox="1">
            <a:spLocks noChangeArrowheads="1"/>
          </p:cNvSpPr>
          <p:nvPr/>
        </p:nvSpPr>
        <p:spPr bwMode="auto">
          <a:xfrm>
            <a:off x="644485" y="1752371"/>
            <a:ext cx="11715832" cy="6624891"/>
          </a:xfrm>
          <a:prstGeom prst="rect">
            <a:avLst/>
          </a:prstGeom>
          <a:noFill/>
          <a:ln w="9525">
            <a:noFill/>
            <a:miter lim="800000"/>
            <a:headEnd/>
            <a:tailEnd/>
          </a:ln>
        </p:spPr>
        <p:txBody>
          <a:bodyPr wrap="square">
            <a:spAutoFit/>
          </a:bodyPr>
          <a:lstStyle/>
          <a:p>
            <a:pPr marL="457200" indent="-457200" algn="l">
              <a:buFont typeface="Helvetica Light" charset="0"/>
              <a:buAutoNum type="arabicPeriod"/>
            </a:pPr>
            <a:r>
              <a:rPr lang="ru-RU" sz="2400" dirty="0">
                <a:latin typeface="Calibri" pitchFamily="34" charset="0"/>
                <a:ea typeface="Verdana" pitchFamily="34" charset="0"/>
                <a:cs typeface="Verdana" pitchFamily="34" charset="0"/>
                <a:sym typeface="Verdana" pitchFamily="34" charset="0"/>
              </a:rPr>
              <a:t>Ретроспективно на основании комплексного анализа прижизненных показателей и секционных данных изучить встречаемость коморбидности и её структуру у пациентов с соматической патологией</a:t>
            </a:r>
            <a:r>
              <a:rPr lang="ru-RU" sz="2400" dirty="0" smtClean="0">
                <a:latin typeface="Calibri" pitchFamily="34" charset="0"/>
                <a:ea typeface="Verdana" pitchFamily="34" charset="0"/>
                <a:cs typeface="Verdana" pitchFamily="34" charset="0"/>
                <a:sym typeface="Verdana" pitchFamily="34" charset="0"/>
              </a:rPr>
              <a:t>;</a:t>
            </a:r>
          </a:p>
          <a:p>
            <a:pPr marL="457200" indent="-457200" algn="l">
              <a:buFont typeface="Helvetica Light" charset="0"/>
              <a:buAutoNum type="arabicPeriod"/>
            </a:pPr>
            <a:endParaRPr lang="ru-RU" sz="1000" dirty="0">
              <a:latin typeface="Calibri" pitchFamily="34" charset="0"/>
              <a:ea typeface="Verdana" pitchFamily="34" charset="0"/>
              <a:cs typeface="Verdana" pitchFamily="34" charset="0"/>
              <a:sym typeface="Verdana" pitchFamily="34" charset="0"/>
            </a:endParaRPr>
          </a:p>
          <a:p>
            <a:pPr marL="457200" indent="-457200" algn="l">
              <a:buFont typeface="Helvetica Light" charset="0"/>
              <a:buAutoNum type="arabicPeriod"/>
            </a:pPr>
            <a:r>
              <a:rPr lang="ru-RU" sz="2400" dirty="0" smtClean="0">
                <a:latin typeface="Calibri" pitchFamily="34" charset="0"/>
                <a:ea typeface="Verdana" pitchFamily="34" charset="0"/>
                <a:cs typeface="Verdana" pitchFamily="34" charset="0"/>
                <a:sym typeface="Verdana" pitchFamily="34" charset="0"/>
              </a:rPr>
              <a:t>Разработать </a:t>
            </a:r>
            <a:r>
              <a:rPr lang="ru-RU" sz="2400" dirty="0">
                <a:latin typeface="Calibri" pitchFamily="34" charset="0"/>
                <a:ea typeface="Verdana" pitchFamily="34" charset="0"/>
                <a:cs typeface="Verdana" pitchFamily="34" charset="0"/>
                <a:sym typeface="Verdana" pitchFamily="34" charset="0"/>
              </a:rPr>
              <a:t>метод оценки коморбидности, основанный на эпидемиологии нозологических единиц, составляющих её структуру, а также на тяжести поражения внутренних органов, подтвержденной морфологически</a:t>
            </a:r>
            <a:r>
              <a:rPr lang="ru-RU" sz="2400" dirty="0" smtClean="0">
                <a:latin typeface="Calibri" pitchFamily="34" charset="0"/>
                <a:ea typeface="Verdana" pitchFamily="34" charset="0"/>
                <a:cs typeface="Verdana" pitchFamily="34" charset="0"/>
                <a:sym typeface="Verdana" pitchFamily="34" charset="0"/>
              </a:rPr>
              <a:t>;</a:t>
            </a:r>
          </a:p>
          <a:p>
            <a:pPr marL="457200" indent="-457200" algn="l">
              <a:buFont typeface="Helvetica Light" charset="0"/>
              <a:buAutoNum type="arabicPeriod"/>
            </a:pPr>
            <a:endParaRPr lang="ru-RU" sz="1000" dirty="0">
              <a:latin typeface="Calibri" pitchFamily="34" charset="0"/>
              <a:ea typeface="Verdana" pitchFamily="34" charset="0"/>
              <a:cs typeface="Verdana" pitchFamily="34" charset="0"/>
              <a:sym typeface="Verdana" pitchFamily="34" charset="0"/>
            </a:endParaRPr>
          </a:p>
          <a:p>
            <a:pPr marL="457200" indent="-457200" algn="l">
              <a:buFont typeface="Helvetica Light" charset="0"/>
              <a:buAutoNum type="arabicPeriod"/>
            </a:pPr>
            <a:r>
              <a:rPr lang="ru-RU" sz="2400" dirty="0" smtClean="0">
                <a:latin typeface="Calibri" pitchFamily="34" charset="0"/>
                <a:ea typeface="Verdana" pitchFamily="34" charset="0"/>
                <a:cs typeface="Verdana" pitchFamily="34" charset="0"/>
                <a:sym typeface="Verdana" pitchFamily="34" charset="0"/>
              </a:rPr>
              <a:t>Выявить </a:t>
            </a:r>
            <a:r>
              <a:rPr lang="ru-RU" sz="2400" dirty="0">
                <a:latin typeface="Calibri" pitchFamily="34" charset="0"/>
                <a:ea typeface="Verdana" pitchFamily="34" charset="0"/>
                <a:cs typeface="Verdana" pitchFamily="34" charset="0"/>
                <a:sym typeface="Verdana" pitchFamily="34" charset="0"/>
              </a:rPr>
              <a:t>связь развития, течения и прогноза </a:t>
            </a:r>
            <a:r>
              <a:rPr lang="ru-RU" sz="2400" dirty="0" err="1">
                <a:latin typeface="Calibri" pitchFamily="34" charset="0"/>
                <a:ea typeface="Verdana" pitchFamily="34" charset="0"/>
                <a:cs typeface="Verdana" pitchFamily="34" charset="0"/>
                <a:sym typeface="Verdana" pitchFamily="34" charset="0"/>
              </a:rPr>
              <a:t>коморбидной</a:t>
            </a:r>
            <a:r>
              <a:rPr lang="ru-RU" sz="2400" dirty="0">
                <a:latin typeface="Calibri" pitchFamily="34" charset="0"/>
                <a:ea typeface="Verdana" pitchFamily="34" charset="0"/>
                <a:cs typeface="Verdana" pitchFamily="34" charset="0"/>
                <a:sym typeface="Verdana" pitchFamily="34" charset="0"/>
              </a:rPr>
              <a:t> патологии с проводимым лечением и его отдельными составляющими</a:t>
            </a:r>
            <a:r>
              <a:rPr lang="ru-RU" sz="2400" dirty="0" smtClean="0">
                <a:latin typeface="Calibri" pitchFamily="34" charset="0"/>
                <a:ea typeface="Verdana" pitchFamily="34" charset="0"/>
                <a:cs typeface="Verdana" pitchFamily="34" charset="0"/>
                <a:sym typeface="Verdana" pitchFamily="34" charset="0"/>
              </a:rPr>
              <a:t>;</a:t>
            </a:r>
          </a:p>
          <a:p>
            <a:pPr marL="457200" indent="-457200" algn="l">
              <a:buFont typeface="Helvetica Light" charset="0"/>
              <a:buAutoNum type="arabicPeriod"/>
            </a:pPr>
            <a:endParaRPr lang="ru-RU" sz="1000" dirty="0">
              <a:latin typeface="Calibri" pitchFamily="34" charset="0"/>
              <a:ea typeface="Verdana" pitchFamily="34" charset="0"/>
              <a:cs typeface="Verdana" pitchFamily="34" charset="0"/>
              <a:sym typeface="Verdana" pitchFamily="34" charset="0"/>
            </a:endParaRPr>
          </a:p>
          <a:p>
            <a:pPr marL="457200" indent="-457200" algn="l">
              <a:buFont typeface="Helvetica Light" charset="0"/>
              <a:buAutoNum type="arabicPeriod"/>
            </a:pPr>
            <a:r>
              <a:rPr lang="ru-RU" sz="2400" dirty="0" smtClean="0">
                <a:latin typeface="Calibri" pitchFamily="34" charset="0"/>
                <a:ea typeface="Verdana" pitchFamily="34" charset="0"/>
                <a:cs typeface="Verdana" pitchFamily="34" charset="0"/>
                <a:sym typeface="Verdana" pitchFamily="34" charset="0"/>
              </a:rPr>
              <a:t>Ретроспективно </a:t>
            </a:r>
            <a:r>
              <a:rPr lang="ru-RU" sz="2400" dirty="0">
                <a:latin typeface="Calibri" pitchFamily="34" charset="0"/>
                <a:ea typeface="Verdana" pitchFamily="34" charset="0"/>
                <a:cs typeface="Verdana" pitchFamily="34" charset="0"/>
                <a:sym typeface="Verdana" pitchFamily="34" charset="0"/>
              </a:rPr>
              <a:t>выявить связь частоты и структуры осложнений соматических заболеваний с проводимой терапией</a:t>
            </a:r>
            <a:r>
              <a:rPr lang="ru-RU" sz="2400" dirty="0" smtClean="0">
                <a:latin typeface="Calibri" pitchFamily="34" charset="0"/>
                <a:ea typeface="Verdana" pitchFamily="34" charset="0"/>
                <a:cs typeface="Verdana" pitchFamily="34" charset="0"/>
                <a:sym typeface="Verdana" pitchFamily="34" charset="0"/>
              </a:rPr>
              <a:t>;</a:t>
            </a:r>
          </a:p>
          <a:p>
            <a:pPr marL="457200" indent="-457200" algn="l">
              <a:buFont typeface="Helvetica Light" charset="0"/>
              <a:buAutoNum type="arabicPeriod"/>
            </a:pPr>
            <a:endParaRPr lang="ru-RU" sz="1000" dirty="0">
              <a:latin typeface="Calibri" pitchFamily="34" charset="0"/>
              <a:ea typeface="Verdana" pitchFamily="34" charset="0"/>
              <a:cs typeface="Verdana" pitchFamily="34" charset="0"/>
              <a:sym typeface="Verdana" pitchFamily="34" charset="0"/>
            </a:endParaRPr>
          </a:p>
          <a:p>
            <a:pPr marL="457200" indent="-457200" algn="l">
              <a:buFont typeface="Helvetica Light" charset="0"/>
              <a:buAutoNum type="arabicPeriod"/>
            </a:pPr>
            <a:r>
              <a:rPr lang="ru-RU" sz="2400" dirty="0" smtClean="0">
                <a:latin typeface="Calibri" pitchFamily="34" charset="0"/>
                <a:ea typeface="Verdana" pitchFamily="34" charset="0"/>
                <a:cs typeface="Verdana" pitchFamily="34" charset="0"/>
                <a:sym typeface="Verdana" pitchFamily="34" charset="0"/>
              </a:rPr>
              <a:t>На </a:t>
            </a:r>
            <a:r>
              <a:rPr lang="ru-RU" sz="2400" dirty="0">
                <a:latin typeface="Calibri" pitchFamily="34" charset="0"/>
                <a:ea typeface="Verdana" pitchFamily="34" charset="0"/>
                <a:cs typeface="Verdana" pitchFamily="34" charset="0"/>
                <a:sym typeface="Verdana" pitchFamily="34" charset="0"/>
              </a:rPr>
              <a:t>основании выявленных закономерностей коморбидности разработать карты диагностического и лечебного поиска, а также карты предикторов осложнений соматических заболеваний и </a:t>
            </a:r>
            <a:r>
              <a:rPr lang="ru-RU" sz="2400" dirty="0" smtClean="0">
                <a:latin typeface="Calibri" pitchFamily="34" charset="0"/>
                <a:ea typeface="Verdana" pitchFamily="34" charset="0"/>
                <a:cs typeface="Verdana" pitchFamily="34" charset="0"/>
                <a:sym typeface="Verdana" pitchFamily="34" charset="0"/>
              </a:rPr>
              <a:t>формулы </a:t>
            </a:r>
            <a:r>
              <a:rPr lang="ru-RU" sz="2400" dirty="0">
                <a:latin typeface="Calibri" pitchFamily="34" charset="0"/>
                <a:ea typeface="Verdana" pitchFamily="34" charset="0"/>
                <a:cs typeface="Verdana" pitchFamily="34" charset="0"/>
                <a:sym typeface="Verdana" pitchFamily="34" charset="0"/>
              </a:rPr>
              <a:t>для расчета </a:t>
            </a:r>
            <a:r>
              <a:rPr lang="ru-RU" sz="2400" dirty="0" smtClean="0">
                <a:latin typeface="Calibri" pitchFamily="34" charset="0"/>
                <a:ea typeface="Verdana" pitchFamily="34" charset="0"/>
                <a:cs typeface="Verdana" pitchFamily="34" charset="0"/>
                <a:sym typeface="Verdana" pitchFamily="34" charset="0"/>
              </a:rPr>
              <a:t>существующих </a:t>
            </a:r>
            <a:r>
              <a:rPr lang="ru-RU" sz="2400" dirty="0">
                <a:latin typeface="Calibri" pitchFamily="34" charset="0"/>
                <a:ea typeface="Verdana" pitchFamily="34" charset="0"/>
                <a:cs typeface="Verdana" pitchFamily="34" charset="0"/>
                <a:sym typeface="Verdana" pitchFamily="34" charset="0"/>
              </a:rPr>
              <a:t>рисков</a:t>
            </a:r>
            <a:r>
              <a:rPr lang="ru-RU" sz="2400" dirty="0" smtClean="0">
                <a:latin typeface="Calibri" pitchFamily="34" charset="0"/>
                <a:ea typeface="Verdana" pitchFamily="34" charset="0"/>
                <a:cs typeface="Verdana" pitchFamily="34" charset="0"/>
                <a:sym typeface="Verdana" pitchFamily="34" charset="0"/>
              </a:rPr>
              <a:t>;</a:t>
            </a:r>
          </a:p>
          <a:p>
            <a:pPr marL="457200" indent="-457200" algn="l">
              <a:buFont typeface="Helvetica Light" charset="0"/>
              <a:buAutoNum type="arabicPeriod"/>
            </a:pPr>
            <a:endParaRPr lang="ru-RU" sz="1000" dirty="0">
              <a:latin typeface="Calibri" pitchFamily="34" charset="0"/>
              <a:ea typeface="Verdana" pitchFamily="34" charset="0"/>
              <a:cs typeface="Verdana" pitchFamily="34" charset="0"/>
              <a:sym typeface="Verdana" pitchFamily="34" charset="0"/>
            </a:endParaRPr>
          </a:p>
          <a:p>
            <a:pPr marL="457200" indent="-457200" algn="l">
              <a:buFont typeface="Helvetica Light" charset="0"/>
              <a:buAutoNum type="arabicPeriod"/>
            </a:pPr>
            <a:r>
              <a:rPr lang="ru-RU" sz="2400" dirty="0" smtClean="0">
                <a:latin typeface="Calibri" pitchFamily="34" charset="0"/>
                <a:ea typeface="Verdana" pitchFamily="34" charset="0"/>
                <a:cs typeface="Verdana" pitchFamily="34" charset="0"/>
                <a:sym typeface="Verdana" pitchFamily="34" charset="0"/>
              </a:rPr>
              <a:t>В </a:t>
            </a:r>
            <a:r>
              <a:rPr lang="ru-RU" sz="2400" dirty="0" err="1">
                <a:latin typeface="Calibri" pitchFamily="34" charset="0"/>
                <a:ea typeface="Verdana" pitchFamily="34" charset="0"/>
                <a:cs typeface="Verdana" pitchFamily="34" charset="0"/>
                <a:sym typeface="Verdana" pitchFamily="34" charset="0"/>
              </a:rPr>
              <a:t>проспективных</a:t>
            </a:r>
            <a:r>
              <a:rPr lang="ru-RU" sz="2400" dirty="0">
                <a:latin typeface="Calibri" pitchFamily="34" charset="0"/>
                <a:ea typeface="Verdana" pitchFamily="34" charset="0"/>
                <a:cs typeface="Verdana" pitchFamily="34" charset="0"/>
                <a:sym typeface="Verdana" pitchFamily="34" charset="0"/>
              </a:rPr>
              <a:t> исследованиях определить эффективность медикаментозного воздействия на выявленные предикторы осложнений соматических заболеваний.</a:t>
            </a:r>
            <a:endParaRPr lang="ru-RU" sz="2400" dirty="0">
              <a:latin typeface="Calibri" pitchFamily="34" charset="0"/>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609559" y="609570"/>
            <a:ext cx="3474719" cy="4571998"/>
          </a:xfrm>
          <a:prstGeom prst="rect">
            <a:avLst/>
          </a:prstGeom>
          <a:ln>
            <a:noFill/>
          </a:ln>
          <a:effectLst>
            <a:softEdge rad="112500"/>
          </a:effectLst>
        </p:spPr>
      </p:pic>
      <p:pic>
        <p:nvPicPr>
          <p:cNvPr id="2051" name="Picture 3"/>
          <p:cNvPicPr>
            <a:picLocks noChangeAspect="1" noChangeArrowheads="1"/>
          </p:cNvPicPr>
          <p:nvPr/>
        </p:nvPicPr>
        <p:blipFill>
          <a:blip r:embed="rId3"/>
          <a:srcRect/>
          <a:stretch>
            <a:fillRect/>
          </a:stretch>
        </p:blipFill>
        <p:spPr bwMode="auto">
          <a:xfrm>
            <a:off x="4775188" y="609572"/>
            <a:ext cx="3352823" cy="4599198"/>
          </a:xfrm>
          <a:prstGeom prst="rect">
            <a:avLst/>
          </a:prstGeom>
          <a:ln>
            <a:noFill/>
          </a:ln>
          <a:effectLst>
            <a:softEdge rad="112500"/>
          </a:effectLst>
        </p:spPr>
      </p:pic>
      <p:pic>
        <p:nvPicPr>
          <p:cNvPr id="2052" name="Picture 4"/>
          <p:cNvPicPr>
            <a:picLocks noChangeAspect="1" noChangeArrowheads="1"/>
          </p:cNvPicPr>
          <p:nvPr/>
        </p:nvPicPr>
        <p:blipFill>
          <a:blip r:embed="rId4"/>
          <a:srcRect l="3964" r="9233"/>
          <a:stretch>
            <a:fillRect/>
          </a:stretch>
        </p:blipFill>
        <p:spPr bwMode="auto">
          <a:xfrm>
            <a:off x="8813795" y="609570"/>
            <a:ext cx="3581446" cy="4572032"/>
          </a:xfrm>
          <a:prstGeom prst="rect">
            <a:avLst/>
          </a:prstGeom>
          <a:ln>
            <a:noFill/>
          </a:ln>
          <a:effectLst>
            <a:softEdge rad="112500"/>
          </a:effectLst>
        </p:spPr>
      </p:pic>
      <p:sp>
        <p:nvSpPr>
          <p:cNvPr id="7" name="Заголовок 1"/>
          <p:cNvSpPr>
            <a:spLocks noGrp="1"/>
          </p:cNvSpPr>
          <p:nvPr>
            <p:ph type="title"/>
          </p:nvPr>
        </p:nvSpPr>
        <p:spPr>
          <a:xfrm>
            <a:off x="609560" y="6197609"/>
            <a:ext cx="3860827" cy="1930414"/>
          </a:xfrm>
        </p:spPr>
        <p:txBody>
          <a:bodyPr>
            <a:noAutofit/>
          </a:bodyPr>
          <a:lstStyle/>
          <a:p>
            <a:pPr algn="ctr"/>
            <a:r>
              <a:rPr lang="ru-RU" sz="2300" b="0" dirty="0" smtClean="0">
                <a:solidFill>
                  <a:schemeClr val="tx1"/>
                </a:solidFill>
                <a:effectLst/>
                <a:latin typeface="+mn-lt"/>
              </a:rPr>
              <a:t>«Организм – это целостная система, а болезнь – это результат неблагоприятного воздействия внешней среды»</a:t>
            </a:r>
            <a:endParaRPr lang="ru-RU" sz="2300" b="0" dirty="0">
              <a:solidFill>
                <a:schemeClr val="tx1"/>
              </a:solidFill>
              <a:effectLst/>
              <a:latin typeface="+mn-lt"/>
            </a:endParaRPr>
          </a:p>
        </p:txBody>
      </p:sp>
      <p:sp>
        <p:nvSpPr>
          <p:cNvPr id="8" name="TextBox 7"/>
          <p:cNvSpPr txBox="1"/>
          <p:nvPr/>
        </p:nvSpPr>
        <p:spPr>
          <a:xfrm>
            <a:off x="609604" y="4978402"/>
            <a:ext cx="3352778" cy="839196"/>
          </a:xfrm>
          <a:prstGeom prst="rect">
            <a:avLst/>
          </a:prstGeom>
          <a:noFill/>
        </p:spPr>
        <p:txBody>
          <a:bodyPr wrap="square" lIns="130039" tIns="65020" rIns="130039" bIns="65020" rtlCol="0">
            <a:spAutoFit/>
          </a:bodyPr>
          <a:lstStyle/>
          <a:p>
            <a:pPr algn="ctr"/>
            <a:r>
              <a:rPr lang="ru-RU" sz="2300" b="1" dirty="0">
                <a:latin typeface="+mn-lt"/>
              </a:rPr>
              <a:t>Г.А. Захарьин</a:t>
            </a:r>
          </a:p>
          <a:p>
            <a:pPr algn="ctr"/>
            <a:r>
              <a:rPr lang="ru-RU" sz="2300" b="1" dirty="0">
                <a:latin typeface="+mn-lt"/>
              </a:rPr>
              <a:t>(1829-1897)</a:t>
            </a:r>
          </a:p>
        </p:txBody>
      </p:sp>
      <p:sp>
        <p:nvSpPr>
          <p:cNvPr id="9" name="TextBox 8"/>
          <p:cNvSpPr txBox="1"/>
          <p:nvPr/>
        </p:nvSpPr>
        <p:spPr>
          <a:xfrm>
            <a:off x="5181591" y="5080002"/>
            <a:ext cx="2743219" cy="839196"/>
          </a:xfrm>
          <a:prstGeom prst="rect">
            <a:avLst/>
          </a:prstGeom>
          <a:noFill/>
        </p:spPr>
        <p:txBody>
          <a:bodyPr wrap="square" lIns="130039" tIns="65020" rIns="130039" bIns="65020" rtlCol="0">
            <a:spAutoFit/>
          </a:bodyPr>
          <a:lstStyle/>
          <a:p>
            <a:pPr algn="ctr"/>
            <a:r>
              <a:rPr lang="ru-RU" sz="2300" b="1" dirty="0">
                <a:latin typeface="+mn-lt"/>
              </a:rPr>
              <a:t>Н.И. Пирогов</a:t>
            </a:r>
          </a:p>
          <a:p>
            <a:pPr algn="ctr"/>
            <a:r>
              <a:rPr lang="ru-RU" sz="2300" b="1" dirty="0">
                <a:latin typeface="+mn-lt"/>
              </a:rPr>
              <a:t>(1810-1881)</a:t>
            </a:r>
          </a:p>
        </p:txBody>
      </p:sp>
      <p:sp>
        <p:nvSpPr>
          <p:cNvPr id="10" name="TextBox 9"/>
          <p:cNvSpPr txBox="1"/>
          <p:nvPr/>
        </p:nvSpPr>
        <p:spPr>
          <a:xfrm>
            <a:off x="9042418" y="5061129"/>
            <a:ext cx="3352823" cy="839196"/>
          </a:xfrm>
          <a:prstGeom prst="rect">
            <a:avLst/>
          </a:prstGeom>
          <a:noFill/>
        </p:spPr>
        <p:txBody>
          <a:bodyPr wrap="square" lIns="130039" tIns="65020" rIns="130039" bIns="65020" rtlCol="0">
            <a:spAutoFit/>
          </a:bodyPr>
          <a:lstStyle/>
          <a:p>
            <a:pPr algn="ctr"/>
            <a:r>
              <a:rPr lang="ru-RU" sz="2300" b="1" dirty="0">
                <a:latin typeface="+mn-lt"/>
              </a:rPr>
              <a:t>С.П. Боткин</a:t>
            </a:r>
          </a:p>
          <a:p>
            <a:pPr algn="ctr"/>
            <a:r>
              <a:rPr lang="ru-RU" sz="2300" b="1" dirty="0">
                <a:latin typeface="+mn-lt"/>
              </a:rPr>
              <a:t>(1832-1889)</a:t>
            </a:r>
          </a:p>
        </p:txBody>
      </p:sp>
      <p:sp>
        <p:nvSpPr>
          <p:cNvPr id="11" name="Заголовок 1"/>
          <p:cNvSpPr txBox="1">
            <a:spLocks/>
          </p:cNvSpPr>
          <p:nvPr/>
        </p:nvSpPr>
        <p:spPr>
          <a:xfrm>
            <a:off x="4368785" y="6096008"/>
            <a:ext cx="4165629" cy="2235216"/>
          </a:xfrm>
          <a:prstGeom prst="rect">
            <a:avLst/>
          </a:prstGeom>
        </p:spPr>
        <p:txBody>
          <a:bodyPr vert="horz" lIns="130039" tIns="65020" rIns="130039" bIns="65020" anchor="b">
            <a:noAutofit/>
          </a:bodyPr>
          <a:lstStyle/>
          <a:p>
            <a:pPr lvl="0" algn="ctr">
              <a:spcBef>
                <a:spcPct val="0"/>
              </a:spcBef>
            </a:pPr>
            <a:r>
              <a:rPr lang="ru-RU" sz="2300" dirty="0">
                <a:latin typeface="+mn-lt"/>
              </a:rPr>
              <a:t>«Будущее принадлежит медицине предупредительной – эта наука, идя рука об руку с лечебной, принесет несомненную пользу человечеству»</a:t>
            </a:r>
            <a:endParaRPr lang="ru-RU" sz="2300" dirty="0">
              <a:latin typeface="+mn-lt"/>
              <a:ea typeface="+mj-ea"/>
              <a:cs typeface="+mj-cs"/>
            </a:endParaRPr>
          </a:p>
        </p:txBody>
      </p:sp>
      <p:sp>
        <p:nvSpPr>
          <p:cNvPr id="12" name="Заголовок 1"/>
          <p:cNvSpPr txBox="1">
            <a:spLocks/>
          </p:cNvSpPr>
          <p:nvPr/>
        </p:nvSpPr>
        <p:spPr>
          <a:xfrm>
            <a:off x="8432813" y="5892807"/>
            <a:ext cx="3962428" cy="2540018"/>
          </a:xfrm>
          <a:prstGeom prst="rect">
            <a:avLst/>
          </a:prstGeom>
        </p:spPr>
        <p:txBody>
          <a:bodyPr vert="horz" lIns="130039" tIns="65020" rIns="130039" bIns="65020" anchor="b">
            <a:noAutofit/>
          </a:bodyPr>
          <a:lstStyle/>
          <a:p>
            <a:pPr lvl="0" algn="ctr">
              <a:spcBef>
                <a:spcPct val="0"/>
              </a:spcBef>
            </a:pPr>
            <a:r>
              <a:rPr lang="ru-RU" sz="2300" dirty="0">
                <a:latin typeface="+mn-lt"/>
              </a:rPr>
              <a:t>«Понятие о болезни неразрывно связано с ее причиной, действующей или непосредственно на заболевший организм, или через его ближайших и отдаленных родителей»</a:t>
            </a:r>
            <a:endParaRPr lang="ru-RU" sz="2300" dirty="0">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linds(horizontal)">
                                      <p:cBhvr>
                                        <p:cTn id="7" dur="500"/>
                                        <p:tgtEl>
                                          <p:spTgt spid="2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linds(horizontal)">
                                      <p:cBhvr>
                                        <p:cTn id="18" dur="500"/>
                                        <p:tgtEl>
                                          <p:spTgt spid="205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p:cNvSpPr>
          <p:nvPr/>
        </p:nvSpPr>
        <p:spPr bwMode="auto">
          <a:xfrm>
            <a:off x="649276" y="610995"/>
            <a:ext cx="11782478" cy="551029"/>
          </a:xfrm>
          <a:prstGeom prst="rect">
            <a:avLst/>
          </a:prstGeom>
          <a:noFill/>
          <a:ln w="12700">
            <a:noFill/>
            <a:miter lim="0"/>
            <a:headEnd/>
            <a:tailEnd/>
          </a:ln>
        </p:spPr>
        <p:txBody>
          <a:bodyPr lIns="0" tIns="0" rIns="0" bIns="0"/>
          <a:lstStyle/>
          <a:p>
            <a:r>
              <a:rPr lang="ru-RU" sz="3200" b="1" dirty="0">
                <a:latin typeface="Calibri" pitchFamily="34" charset="0"/>
              </a:rPr>
              <a:t>Изучаемые явления</a:t>
            </a:r>
            <a:endParaRPr lang="ru-RU" sz="2800" dirty="0">
              <a:latin typeface="Calibri" pitchFamily="34" charset="0"/>
            </a:endParaRPr>
          </a:p>
        </p:txBody>
      </p:sp>
      <p:sp>
        <p:nvSpPr>
          <p:cNvPr id="6147" name="Rectangle 2"/>
          <p:cNvSpPr>
            <a:spLocks/>
          </p:cNvSpPr>
          <p:nvPr/>
        </p:nvSpPr>
        <p:spPr bwMode="auto">
          <a:xfrm>
            <a:off x="573047" y="1876433"/>
            <a:ext cx="11787270" cy="6143639"/>
          </a:xfrm>
          <a:prstGeom prst="rect">
            <a:avLst/>
          </a:prstGeom>
          <a:noFill/>
          <a:ln w="12700">
            <a:noFill/>
            <a:miter lim="0"/>
            <a:headEnd/>
            <a:tailEnd/>
          </a:ln>
        </p:spPr>
        <p:txBody>
          <a:bodyPr lIns="50800" tIns="50800" rIns="50800" bIns="50800" anchor="ctr"/>
          <a:lstStyle/>
          <a:p>
            <a:pPr marL="669925" indent="-441325" algn="just" defTabSz="449263">
              <a:lnSpc>
                <a:spcPct val="150000"/>
              </a:lnSpc>
              <a:spcBef>
                <a:spcPts val="1000"/>
              </a:spcBef>
              <a:buSzPct val="100000"/>
              <a:buFont typeface="Arial" pitchFamily="34" charset="0"/>
              <a:buChar char="•"/>
            </a:pPr>
            <a:r>
              <a:rPr lang="ru-RU" sz="2400" dirty="0">
                <a:latin typeface="Calibri" pitchFamily="34" charset="0"/>
                <a:ea typeface="Verdana" pitchFamily="34" charset="0"/>
                <a:cs typeface="Verdana" pitchFamily="34" charset="0"/>
                <a:sym typeface="Verdana" pitchFamily="34" charset="0"/>
              </a:rPr>
              <a:t>Факторы риска коморбидности</a:t>
            </a:r>
          </a:p>
          <a:p>
            <a:pPr marL="669925" indent="-441325" algn="just" defTabSz="449263">
              <a:lnSpc>
                <a:spcPct val="150000"/>
              </a:lnSpc>
              <a:spcBef>
                <a:spcPts val="1000"/>
              </a:spcBef>
              <a:buSzPct val="100000"/>
              <a:buFont typeface="Arial" pitchFamily="34" charset="0"/>
              <a:buChar char="•"/>
            </a:pPr>
            <a:r>
              <a:rPr lang="ru-RU" sz="2400" dirty="0">
                <a:latin typeface="Calibri" pitchFamily="34" charset="0"/>
                <a:ea typeface="Verdana" pitchFamily="34" charset="0"/>
                <a:cs typeface="Verdana" pitchFamily="34" charset="0"/>
                <a:sym typeface="Verdana" pitchFamily="34" charset="0"/>
              </a:rPr>
              <a:t>Закономерности коморбидности</a:t>
            </a:r>
          </a:p>
          <a:p>
            <a:pPr marL="669925" indent="-441325" algn="just" defTabSz="449263">
              <a:lnSpc>
                <a:spcPct val="150000"/>
              </a:lnSpc>
              <a:spcBef>
                <a:spcPts val="1000"/>
              </a:spcBef>
              <a:buSzPct val="100000"/>
              <a:buFont typeface="Arial" pitchFamily="34" charset="0"/>
              <a:buChar char="•"/>
            </a:pPr>
            <a:r>
              <a:rPr lang="ru-RU" sz="2400" dirty="0">
                <a:latin typeface="Calibri" pitchFamily="34" charset="0"/>
                <a:ea typeface="Verdana" pitchFamily="34" charset="0"/>
                <a:cs typeface="Verdana" pitchFamily="34" charset="0"/>
                <a:sym typeface="Verdana" pitchFamily="34" charset="0"/>
              </a:rPr>
              <a:t>Предикторы осложнений соматических заболеваний на фоне коморбидности</a:t>
            </a:r>
          </a:p>
          <a:p>
            <a:pPr marL="669925" indent="-441325" algn="just" defTabSz="449263">
              <a:lnSpc>
                <a:spcPct val="150000"/>
              </a:lnSpc>
              <a:spcBef>
                <a:spcPts val="1000"/>
              </a:spcBef>
              <a:buSzPct val="100000"/>
              <a:buFont typeface="Arial" pitchFamily="34" charset="0"/>
              <a:buChar char="•"/>
            </a:pPr>
            <a:r>
              <a:rPr lang="ru-RU" sz="2400" dirty="0">
                <a:latin typeface="Calibri" pitchFamily="34" charset="0"/>
                <a:ea typeface="Verdana" pitchFamily="34" charset="0"/>
                <a:cs typeface="Verdana" pitchFamily="34" charset="0"/>
                <a:sym typeface="Verdana" pitchFamily="34" charset="0"/>
              </a:rPr>
              <a:t>Роль половых, возрастных и </a:t>
            </a:r>
            <a:r>
              <a:rPr lang="ru-RU" sz="2400" dirty="0" err="1">
                <a:latin typeface="Calibri" pitchFamily="34" charset="0"/>
                <a:ea typeface="Verdana" pitchFamily="34" charset="0"/>
                <a:cs typeface="Verdana" pitchFamily="34" charset="0"/>
                <a:sym typeface="Verdana" pitchFamily="34" charset="0"/>
              </a:rPr>
              <a:t>гендерспецефических</a:t>
            </a:r>
            <a:r>
              <a:rPr lang="ru-RU" sz="2400" dirty="0">
                <a:latin typeface="Calibri" pitchFamily="34" charset="0"/>
                <a:ea typeface="Verdana" pitchFamily="34" charset="0"/>
                <a:cs typeface="Verdana" pitchFamily="34" charset="0"/>
                <a:sym typeface="Verdana" pitchFamily="34" charset="0"/>
              </a:rPr>
              <a:t> особенностей пациентов в развитии и прогрессировании коморбидности</a:t>
            </a:r>
          </a:p>
          <a:p>
            <a:pPr marL="669925" indent="-441325" algn="just" defTabSz="449263">
              <a:lnSpc>
                <a:spcPct val="150000"/>
              </a:lnSpc>
              <a:spcBef>
                <a:spcPts val="1000"/>
              </a:spcBef>
              <a:buSzPct val="100000"/>
              <a:buFont typeface="Arial" pitchFamily="34" charset="0"/>
              <a:buChar char="•"/>
            </a:pPr>
            <a:r>
              <a:rPr lang="ru-RU" sz="2400" dirty="0">
                <a:latin typeface="Calibri" pitchFamily="34" charset="0"/>
                <a:ea typeface="Verdana" pitchFamily="34" charset="0"/>
                <a:cs typeface="Verdana" pitchFamily="34" charset="0"/>
                <a:sym typeface="Verdana" pitchFamily="34" charset="0"/>
              </a:rPr>
              <a:t>Влияние объёма и поражения внутренних органов на тяжесть коморбидности и прогноз пациентов</a:t>
            </a:r>
          </a:p>
          <a:p>
            <a:pPr marL="669925" indent="-441325" algn="just" defTabSz="449263">
              <a:lnSpc>
                <a:spcPct val="150000"/>
              </a:lnSpc>
              <a:spcBef>
                <a:spcPts val="1000"/>
              </a:spcBef>
              <a:buSzPct val="100000"/>
              <a:buFont typeface="Arial" pitchFamily="34" charset="0"/>
              <a:buChar char="•"/>
            </a:pPr>
            <a:r>
              <a:rPr lang="ru-RU" sz="2400" dirty="0">
                <a:latin typeface="Calibri" pitchFamily="34" charset="0"/>
                <a:ea typeface="Verdana" pitchFamily="34" charset="0"/>
                <a:cs typeface="Verdana" pitchFamily="34" charset="0"/>
                <a:sym typeface="Verdana" pitchFamily="34" charset="0"/>
              </a:rPr>
              <a:t>Влияние медикаментозной терапии и </a:t>
            </a:r>
            <a:r>
              <a:rPr lang="ru-RU" sz="2400" dirty="0" err="1">
                <a:latin typeface="Calibri" pitchFamily="34" charset="0"/>
                <a:ea typeface="Verdana" pitchFamily="34" charset="0"/>
                <a:cs typeface="Verdana" pitchFamily="34" charset="0"/>
                <a:sym typeface="Verdana" pitchFamily="34" charset="0"/>
              </a:rPr>
              <a:t>полипрагмазии</a:t>
            </a:r>
            <a:r>
              <a:rPr lang="ru-RU" sz="2400" dirty="0">
                <a:latin typeface="Calibri" pitchFamily="34" charset="0"/>
                <a:ea typeface="Verdana" pitchFamily="34" charset="0"/>
                <a:cs typeface="Verdana" pitchFamily="34" charset="0"/>
                <a:sym typeface="Verdana" pitchFamily="34" charset="0"/>
              </a:rPr>
              <a:t> на развитие и прогрессирование коморбидности</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p:cNvSpPr>
          <p:nvPr/>
        </p:nvSpPr>
        <p:spPr bwMode="auto">
          <a:xfrm>
            <a:off x="573046" y="590520"/>
            <a:ext cx="11858708" cy="571504"/>
          </a:xfrm>
          <a:prstGeom prst="rect">
            <a:avLst/>
          </a:prstGeom>
          <a:noFill/>
          <a:ln w="12700">
            <a:noFill/>
            <a:miter lim="0"/>
            <a:headEnd/>
            <a:tailEnd/>
          </a:ln>
        </p:spPr>
        <p:txBody>
          <a:bodyPr lIns="0" tIns="0" rIns="0" bIns="0"/>
          <a:lstStyle/>
          <a:p>
            <a:r>
              <a:rPr lang="ru-RU" sz="3200" b="1" dirty="0">
                <a:latin typeface="Calibri" pitchFamily="34" charset="0"/>
                <a:ea typeface="Helvetica" pitchFamily="34" charset="0"/>
                <a:cs typeface="Helvetica" pitchFamily="34" charset="0"/>
                <a:sym typeface="Helvetica" pitchFamily="34" charset="0"/>
              </a:rPr>
              <a:t>Направления работы секции</a:t>
            </a:r>
            <a:endParaRPr lang="ru-RU" sz="2800" dirty="0">
              <a:latin typeface="Calibri" pitchFamily="34" charset="0"/>
            </a:endParaRPr>
          </a:p>
        </p:txBody>
      </p:sp>
      <p:sp>
        <p:nvSpPr>
          <p:cNvPr id="4" name="TextBox 3"/>
          <p:cNvSpPr txBox="1"/>
          <p:nvPr/>
        </p:nvSpPr>
        <p:spPr>
          <a:xfrm>
            <a:off x="715922" y="1447776"/>
            <a:ext cx="11501518" cy="6858048"/>
          </a:xfrm>
          <a:prstGeom prst="rect">
            <a:avLst/>
          </a:prstGeom>
          <a:noFill/>
        </p:spPr>
        <p:txBody>
          <a:bodyPr wrap="square" rtlCol="0">
            <a:spAutoFit/>
          </a:bodyPr>
          <a:lstStyle/>
          <a:p>
            <a:pPr marL="293688" indent="-293688" algn="just" defTabSz="638175" eaLnBrk="1">
              <a:spcBef>
                <a:spcPts val="800"/>
              </a:spcBef>
              <a:buFontTx/>
              <a:buAutoNum type="arabicPeriod"/>
            </a:pPr>
            <a:r>
              <a:rPr lang="ru-RU" sz="2200" dirty="0" smtClean="0">
                <a:latin typeface="Calibri" pitchFamily="34" charset="0"/>
                <a:ea typeface="Verdana" pitchFamily="34" charset="0"/>
                <a:cs typeface="Verdana" pitchFamily="34" charset="0"/>
                <a:sym typeface="Verdana" pitchFamily="34" charset="0"/>
              </a:rPr>
              <a:t>Проведение образовательных программ по фундаментальным основам коморбидности, посвящённых обучению врачей-терапевтов и специалистов смежных дисциплин естественным и </a:t>
            </a:r>
            <a:r>
              <a:rPr lang="ru-RU" sz="2200" dirty="0" err="1" smtClean="0">
                <a:latin typeface="Calibri" pitchFamily="34" charset="0"/>
                <a:ea typeface="Verdana" pitchFamily="34" charset="0"/>
                <a:cs typeface="Verdana" pitchFamily="34" charset="0"/>
                <a:sym typeface="Verdana" pitchFamily="34" charset="0"/>
              </a:rPr>
              <a:t>медикаментозно-индуцированным</a:t>
            </a:r>
            <a:r>
              <a:rPr lang="ru-RU" sz="2200" dirty="0" smtClean="0">
                <a:latin typeface="Calibri" pitchFamily="34" charset="0"/>
                <a:ea typeface="Verdana" pitchFamily="34" charset="0"/>
                <a:cs typeface="Verdana" pitchFamily="34" charset="0"/>
                <a:sym typeface="Verdana" pitchFamily="34" charset="0"/>
              </a:rPr>
              <a:t> механизмам её развития, течения и прогноза, а также разъяснению возможных подходов к лечению </a:t>
            </a:r>
            <a:r>
              <a:rPr lang="ru-RU" sz="2200" dirty="0" err="1" smtClean="0">
                <a:latin typeface="Calibri" pitchFamily="34" charset="0"/>
                <a:ea typeface="Verdana" pitchFamily="34" charset="0"/>
                <a:cs typeface="Verdana" pitchFamily="34" charset="0"/>
                <a:sym typeface="Verdana" pitchFamily="34" charset="0"/>
              </a:rPr>
              <a:t>коморбидного</a:t>
            </a:r>
            <a:r>
              <a:rPr lang="ru-RU" sz="2200" dirty="0" smtClean="0">
                <a:latin typeface="Calibri" pitchFamily="34" charset="0"/>
                <a:ea typeface="Verdana" pitchFamily="34" charset="0"/>
                <a:cs typeface="Verdana" pitchFamily="34" charset="0"/>
                <a:sym typeface="Verdana" pitchFamily="34" charset="0"/>
              </a:rPr>
              <a:t> больного с конкретным индивидуальным набором заболеваний;</a:t>
            </a:r>
          </a:p>
          <a:p>
            <a:pPr marL="293688" indent="-293688" algn="just" defTabSz="638175" eaLnBrk="1">
              <a:spcBef>
                <a:spcPts val="800"/>
              </a:spcBef>
              <a:buFontTx/>
              <a:buAutoNum type="arabicPeriod"/>
            </a:pPr>
            <a:r>
              <a:rPr lang="ru-RU" sz="2200" dirty="0" smtClean="0">
                <a:latin typeface="Calibri" pitchFamily="34" charset="0"/>
                <a:ea typeface="Verdana" pitchFamily="34" charset="0"/>
                <a:cs typeface="Verdana" pitchFamily="34" charset="0"/>
                <a:sym typeface="Verdana" pitchFamily="34" charset="0"/>
              </a:rPr>
              <a:t>Инициирование, проведение и координация научных исследований, изучающих явления </a:t>
            </a:r>
            <a:r>
              <a:rPr lang="ru-RU" sz="2200" dirty="0" err="1" smtClean="0">
                <a:latin typeface="Calibri" pitchFamily="34" charset="0"/>
                <a:ea typeface="Verdana" pitchFamily="34" charset="0"/>
                <a:cs typeface="Verdana" pitchFamily="34" charset="0"/>
                <a:sym typeface="Verdana" pitchFamily="34" charset="0"/>
              </a:rPr>
              <a:t>коморбидости</a:t>
            </a:r>
            <a:r>
              <a:rPr lang="ru-RU" sz="2200" dirty="0" smtClean="0">
                <a:latin typeface="Calibri" pitchFamily="34" charset="0"/>
                <a:ea typeface="Verdana" pitchFamily="34" charset="0"/>
                <a:cs typeface="Verdana" pitchFamily="34" charset="0"/>
                <a:sym typeface="Verdana" pitchFamily="34" charset="0"/>
              </a:rPr>
              <a:t>, особенности течения сочетанной патологии, взаимодействия лекарственных препаратов при вынужденной </a:t>
            </a:r>
            <a:r>
              <a:rPr lang="ru-RU" sz="2200" dirty="0" err="1" smtClean="0">
                <a:latin typeface="Calibri" pitchFamily="34" charset="0"/>
                <a:ea typeface="Verdana" pitchFamily="34" charset="0"/>
                <a:cs typeface="Verdana" pitchFamily="34" charset="0"/>
                <a:sym typeface="Verdana" pitchFamily="34" charset="0"/>
              </a:rPr>
              <a:t>полипрагмазии</a:t>
            </a:r>
            <a:r>
              <a:rPr lang="ru-RU" sz="2200" dirty="0" smtClean="0">
                <a:latin typeface="Calibri" pitchFamily="34" charset="0"/>
                <a:ea typeface="Verdana" pitchFamily="34" charset="0"/>
                <a:cs typeface="Verdana" pitchFamily="34" charset="0"/>
                <a:sym typeface="Verdana" pitchFamily="34" charset="0"/>
              </a:rPr>
              <a:t>, а также аспекты рациональной фармакотерапии </a:t>
            </a:r>
            <a:r>
              <a:rPr lang="ru-RU" sz="2200" dirty="0" err="1" smtClean="0">
                <a:latin typeface="Calibri" pitchFamily="34" charset="0"/>
                <a:ea typeface="Verdana" pitchFamily="34" charset="0"/>
                <a:cs typeface="Verdana" pitchFamily="34" charset="0"/>
                <a:sym typeface="Verdana" pitchFamily="34" charset="0"/>
              </a:rPr>
              <a:t>коморбидных</a:t>
            </a:r>
            <a:r>
              <a:rPr lang="ru-RU" sz="2200" dirty="0" smtClean="0">
                <a:latin typeface="Calibri" pitchFamily="34" charset="0"/>
                <a:ea typeface="Verdana" pitchFamily="34" charset="0"/>
                <a:cs typeface="Verdana" pitchFamily="34" charset="0"/>
                <a:sym typeface="Verdana" pitchFamily="34" charset="0"/>
              </a:rPr>
              <a:t> больных;</a:t>
            </a:r>
          </a:p>
          <a:p>
            <a:pPr marL="293688" indent="-293688" algn="just" defTabSz="638175" eaLnBrk="1">
              <a:spcBef>
                <a:spcPts val="800"/>
              </a:spcBef>
              <a:buFontTx/>
              <a:buAutoNum type="arabicPeriod"/>
            </a:pPr>
            <a:r>
              <a:rPr lang="ru-RU" sz="2200" dirty="0" smtClean="0">
                <a:latin typeface="Calibri" pitchFamily="34" charset="0"/>
                <a:ea typeface="Verdana" pitchFamily="34" charset="0"/>
                <a:cs typeface="Verdana" pitchFamily="34" charset="0"/>
                <a:sym typeface="Verdana" pitchFamily="34" charset="0"/>
              </a:rPr>
              <a:t>Разработка клинических рекомендаций-алгоритмов консервативного ведения различных категорий </a:t>
            </a:r>
            <a:r>
              <a:rPr lang="ru-RU" sz="2200" dirty="0" err="1" smtClean="0">
                <a:latin typeface="Calibri" pitchFamily="34" charset="0"/>
                <a:ea typeface="Verdana" pitchFamily="34" charset="0"/>
                <a:cs typeface="Verdana" pitchFamily="34" charset="0"/>
                <a:sym typeface="Verdana" pitchFamily="34" charset="0"/>
              </a:rPr>
              <a:t>коморбидных</a:t>
            </a:r>
            <a:r>
              <a:rPr lang="ru-RU" sz="2200" dirty="0" smtClean="0">
                <a:latin typeface="Calibri" pitchFamily="34" charset="0"/>
                <a:ea typeface="Verdana" pitchFamily="34" charset="0"/>
                <a:cs typeface="Verdana" pitchFamily="34" charset="0"/>
                <a:sym typeface="Verdana" pitchFamily="34" charset="0"/>
              </a:rPr>
              <a:t> больных, учитывающих их возрастные, половые и </a:t>
            </a:r>
            <a:r>
              <a:rPr lang="ru-RU" sz="2200" dirty="0" err="1" smtClean="0">
                <a:latin typeface="Calibri" pitchFamily="34" charset="0"/>
                <a:ea typeface="Verdana" pitchFamily="34" charset="0"/>
                <a:cs typeface="Verdana" pitchFamily="34" charset="0"/>
                <a:sym typeface="Verdana" pitchFamily="34" charset="0"/>
              </a:rPr>
              <a:t>гендерные</a:t>
            </a:r>
            <a:r>
              <a:rPr lang="ru-RU" sz="2200" dirty="0" smtClean="0">
                <a:latin typeface="Calibri" pitchFamily="34" charset="0"/>
                <a:ea typeface="Verdana" pitchFamily="34" charset="0"/>
                <a:cs typeface="Verdana" pitchFamily="34" charset="0"/>
                <a:sym typeface="Verdana" pitchFamily="34" charset="0"/>
              </a:rPr>
              <a:t> характеристики;</a:t>
            </a:r>
          </a:p>
          <a:p>
            <a:pPr marL="293688" indent="-293688" algn="just" defTabSz="638175" eaLnBrk="1">
              <a:spcBef>
                <a:spcPts val="800"/>
              </a:spcBef>
              <a:buFontTx/>
              <a:buAutoNum type="arabicPeriod"/>
            </a:pPr>
            <a:r>
              <a:rPr lang="ru-RU" sz="2200" dirty="0" smtClean="0">
                <a:latin typeface="Calibri" pitchFamily="34" charset="0"/>
                <a:ea typeface="Verdana" pitchFamily="34" charset="0"/>
                <a:cs typeface="Verdana" pitchFamily="34" charset="0"/>
                <a:sym typeface="Verdana" pitchFamily="34" charset="0"/>
              </a:rPr>
              <a:t>Проведение профилактической и просветительской работы среди населения Москвы и регионов РФ в целом, а также среди подростков и врачебного сообщества в частности;</a:t>
            </a:r>
          </a:p>
          <a:p>
            <a:pPr marL="293688" indent="-293688" algn="just" defTabSz="638175" eaLnBrk="1">
              <a:spcBef>
                <a:spcPts val="800"/>
              </a:spcBef>
              <a:buFontTx/>
              <a:buAutoNum type="arabicPeriod"/>
            </a:pPr>
            <a:r>
              <a:rPr lang="ru-RU" sz="2200" dirty="0" smtClean="0">
                <a:latin typeface="Calibri" pitchFamily="34" charset="0"/>
                <a:ea typeface="Verdana" pitchFamily="34" charset="0"/>
                <a:cs typeface="Verdana" pitchFamily="34" charset="0"/>
                <a:sym typeface="Verdana" pitchFamily="34" charset="0"/>
              </a:rPr>
              <a:t>Поиск и привлечение к работе секции научных сотрудников, занимающихся изучением общих и частных вопросов коморбидности, создание региональных отделений секции;</a:t>
            </a:r>
          </a:p>
          <a:p>
            <a:pPr marL="293688" indent="-293688" algn="just" defTabSz="638175" eaLnBrk="1">
              <a:spcBef>
                <a:spcPts val="800"/>
              </a:spcBef>
              <a:buFontTx/>
              <a:buAutoNum type="arabicPeriod"/>
            </a:pPr>
            <a:r>
              <a:rPr lang="ru-RU" sz="2200" dirty="0" smtClean="0">
                <a:latin typeface="Calibri" pitchFamily="34" charset="0"/>
                <a:ea typeface="Verdana" pitchFamily="34" charset="0"/>
                <a:cs typeface="Verdana" pitchFamily="34" charset="0"/>
                <a:sym typeface="Verdana" pitchFamily="34" charset="0"/>
              </a:rPr>
              <a:t>Развитие сотрудничества с национальными и зарубежными медицинскими обществами и ассоциациями (в т.ч. обществами молодых учёных)</a:t>
            </a:r>
            <a:endParaRPr lang="ru-RU" sz="2200" dirty="0" smtClean="0">
              <a:latin typeface="Calibri"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p:cNvSpPr>
          <p:nvPr/>
        </p:nvSpPr>
        <p:spPr bwMode="auto">
          <a:xfrm>
            <a:off x="573047" y="590520"/>
            <a:ext cx="5429288" cy="642942"/>
          </a:xfrm>
          <a:prstGeom prst="rect">
            <a:avLst/>
          </a:prstGeom>
          <a:noFill/>
          <a:ln w="12700">
            <a:noFill/>
            <a:miter lim="0"/>
            <a:headEnd/>
            <a:tailEnd/>
          </a:ln>
        </p:spPr>
        <p:txBody>
          <a:bodyPr lIns="0" tIns="0" rIns="0" bIns="0"/>
          <a:lstStyle/>
          <a:p>
            <a:r>
              <a:rPr lang="ru-RU" sz="2800" b="1" dirty="0">
                <a:latin typeface="Calibri" pitchFamily="34" charset="0"/>
                <a:ea typeface="Helvetica" pitchFamily="34" charset="0"/>
                <a:cs typeface="Helvetica" pitchFamily="34" charset="0"/>
                <a:sym typeface="Helvetica" pitchFamily="34" charset="0"/>
              </a:rPr>
              <a:t>Научный руководитель секции</a:t>
            </a:r>
            <a:endParaRPr lang="ru-RU" sz="2400" dirty="0">
              <a:latin typeface="Calibri" pitchFamily="34" charset="0"/>
            </a:endParaRPr>
          </a:p>
        </p:txBody>
      </p:sp>
      <p:sp>
        <p:nvSpPr>
          <p:cNvPr id="8195" name="Rectangle 2"/>
          <p:cNvSpPr>
            <a:spLocks/>
          </p:cNvSpPr>
          <p:nvPr/>
        </p:nvSpPr>
        <p:spPr bwMode="auto">
          <a:xfrm>
            <a:off x="573046" y="6019808"/>
            <a:ext cx="5643602" cy="2286016"/>
          </a:xfrm>
          <a:prstGeom prst="rect">
            <a:avLst/>
          </a:prstGeom>
          <a:noFill/>
          <a:ln w="12700">
            <a:noFill/>
            <a:miter lim="0"/>
            <a:headEnd/>
            <a:tailEnd/>
          </a:ln>
        </p:spPr>
        <p:txBody>
          <a:bodyPr lIns="50800" tIns="50800" rIns="50800" bIns="50800" anchor="ctr"/>
          <a:lstStyle/>
          <a:p>
            <a:r>
              <a:rPr lang="ru-RU" sz="2400" dirty="0">
                <a:latin typeface="Calibri" pitchFamily="34" charset="0"/>
                <a:ea typeface="Verdana" pitchFamily="34" charset="0"/>
                <a:cs typeface="Verdana" pitchFamily="34" charset="0"/>
                <a:sym typeface="Verdana" pitchFamily="34" charset="0"/>
              </a:rPr>
              <a:t>д.м.н., заведующий кафедрой терапии, клинической фармакологии и СМП </a:t>
            </a:r>
            <a:r>
              <a:rPr lang="ru-RU" sz="2400" dirty="0" smtClean="0">
                <a:latin typeface="Calibri" pitchFamily="34" charset="0"/>
                <a:ea typeface="Verdana" pitchFamily="34" charset="0"/>
                <a:cs typeface="Verdana" pitchFamily="34" charset="0"/>
                <a:sym typeface="Verdana" pitchFamily="34" charset="0"/>
              </a:rPr>
              <a:t>Московского государственного медико-стоматологического университета</a:t>
            </a:r>
            <a:endParaRPr lang="ru-RU" sz="2400" dirty="0">
              <a:latin typeface="Calibri" pitchFamily="34" charset="0"/>
              <a:ea typeface="Verdana" pitchFamily="34" charset="0"/>
              <a:cs typeface="Verdana" pitchFamily="34" charset="0"/>
              <a:sym typeface="Verdana" pitchFamily="34" charset="0"/>
            </a:endParaRPr>
          </a:p>
          <a:p>
            <a:r>
              <a:rPr lang="ru-RU" sz="2400" dirty="0">
                <a:latin typeface="Calibri" pitchFamily="34" charset="0"/>
                <a:ea typeface="Verdana" pitchFamily="34" charset="0"/>
                <a:cs typeface="Verdana" pitchFamily="34" charset="0"/>
                <a:sym typeface="Verdana" pitchFamily="34" charset="0"/>
              </a:rPr>
              <a:t>Заслуженный деятель науки </a:t>
            </a:r>
            <a:r>
              <a:rPr lang="ru-RU" sz="2400" dirty="0" smtClean="0">
                <a:latin typeface="Calibri" pitchFamily="34" charset="0"/>
                <a:ea typeface="Verdana" pitchFamily="34" charset="0"/>
                <a:cs typeface="Verdana" pitchFamily="34" charset="0"/>
                <a:sym typeface="Verdana" pitchFamily="34" charset="0"/>
              </a:rPr>
              <a:t>РФ,</a:t>
            </a:r>
            <a:endParaRPr lang="ru-RU" sz="2400" dirty="0">
              <a:latin typeface="Calibri" pitchFamily="34" charset="0"/>
              <a:ea typeface="Verdana" pitchFamily="34" charset="0"/>
              <a:cs typeface="Verdana" pitchFamily="34" charset="0"/>
              <a:sym typeface="Verdana" pitchFamily="34" charset="0"/>
            </a:endParaRPr>
          </a:p>
          <a:p>
            <a:r>
              <a:rPr lang="ru-RU" sz="2400" dirty="0">
                <a:latin typeface="Calibri" pitchFamily="34" charset="0"/>
                <a:ea typeface="Verdana" pitchFamily="34" charset="0"/>
                <a:cs typeface="Verdana" pitchFamily="34" charset="0"/>
                <a:sym typeface="Verdana" pitchFamily="34" charset="0"/>
              </a:rPr>
              <a:t>профессор Вёрткин Аркадий Львович</a:t>
            </a:r>
            <a:endParaRPr lang="ru-RU" sz="2400" dirty="0">
              <a:latin typeface="Calibri" pitchFamily="34" charset="0"/>
            </a:endParaRPr>
          </a:p>
        </p:txBody>
      </p:sp>
      <p:pic>
        <p:nvPicPr>
          <p:cNvPr id="8196" name="Picture 3" descr="pasted-image.jpg"/>
          <p:cNvPicPr>
            <a:picLocks noChangeAspect="1"/>
          </p:cNvPicPr>
          <p:nvPr/>
        </p:nvPicPr>
        <p:blipFill>
          <a:blip r:embed="rId2"/>
          <a:srcRect/>
          <a:stretch>
            <a:fillRect/>
          </a:stretch>
        </p:blipFill>
        <p:spPr bwMode="auto">
          <a:xfrm>
            <a:off x="1454140" y="1244606"/>
            <a:ext cx="3619500" cy="4489450"/>
          </a:xfrm>
          <a:prstGeom prst="rect">
            <a:avLst/>
          </a:prstGeom>
          <a:noFill/>
          <a:ln w="12700">
            <a:noFill/>
            <a:miter lim="0"/>
            <a:headEnd/>
            <a:tailEnd/>
          </a:ln>
        </p:spPr>
      </p:pic>
      <p:sp>
        <p:nvSpPr>
          <p:cNvPr id="5" name="Rectangle 2"/>
          <p:cNvSpPr>
            <a:spLocks/>
          </p:cNvSpPr>
          <p:nvPr/>
        </p:nvSpPr>
        <p:spPr bwMode="auto">
          <a:xfrm>
            <a:off x="7145342" y="5734056"/>
            <a:ext cx="5214944" cy="2643206"/>
          </a:xfrm>
          <a:prstGeom prst="rect">
            <a:avLst/>
          </a:prstGeom>
          <a:noFill/>
          <a:ln w="12700">
            <a:noFill/>
            <a:miter lim="0"/>
            <a:headEnd/>
            <a:tailEnd/>
          </a:ln>
        </p:spPr>
        <p:txBody>
          <a:bodyPr lIns="50800" tIns="50800" rIns="50800" bIns="50800" anchor="ctr"/>
          <a:lstStyle/>
          <a:p>
            <a:r>
              <a:rPr lang="ru-RU" sz="2400" dirty="0">
                <a:latin typeface="Calibri" pitchFamily="34" charset="0"/>
                <a:ea typeface="Verdana" pitchFamily="34" charset="0"/>
                <a:cs typeface="Verdana" pitchFamily="34" charset="0"/>
                <a:sym typeface="Verdana" pitchFamily="34" charset="0"/>
              </a:rPr>
              <a:t>д.м.н</a:t>
            </a:r>
            <a:r>
              <a:rPr lang="ru-RU" sz="2400" dirty="0" smtClean="0">
                <a:latin typeface="Calibri" pitchFamily="34" charset="0"/>
                <a:ea typeface="Verdana" pitchFamily="34" charset="0"/>
                <a:cs typeface="Verdana" pitchFamily="34" charset="0"/>
                <a:sym typeface="Verdana" pitchFamily="34" charset="0"/>
              </a:rPr>
              <a:t>., профессор кафедры геронтологии и гериатрии Иркутского государственного института усовершенствования врачей</a:t>
            </a:r>
            <a:endParaRPr lang="ru-RU" sz="2400" dirty="0">
              <a:latin typeface="Calibri" pitchFamily="34" charset="0"/>
              <a:ea typeface="Verdana" pitchFamily="34" charset="0"/>
              <a:cs typeface="Verdana" pitchFamily="34" charset="0"/>
              <a:sym typeface="Verdana" pitchFamily="34" charset="0"/>
            </a:endParaRPr>
          </a:p>
          <a:p>
            <a:r>
              <a:rPr lang="ru-RU" sz="2400" dirty="0" err="1" smtClean="0">
                <a:latin typeface="Calibri" pitchFamily="34" charset="0"/>
                <a:ea typeface="Verdana" pitchFamily="34" charset="0"/>
                <a:cs typeface="Verdana" pitchFamily="34" charset="0"/>
                <a:sym typeface="Verdana" pitchFamily="34" charset="0"/>
              </a:rPr>
              <a:t>Белялов</a:t>
            </a:r>
            <a:r>
              <a:rPr lang="ru-RU" sz="2400" dirty="0" smtClean="0">
                <a:latin typeface="Calibri" pitchFamily="34" charset="0"/>
                <a:ea typeface="Verdana" pitchFamily="34" charset="0"/>
                <a:cs typeface="Verdana" pitchFamily="34" charset="0"/>
                <a:sym typeface="Verdana" pitchFamily="34" charset="0"/>
              </a:rPr>
              <a:t> </a:t>
            </a:r>
            <a:r>
              <a:rPr lang="ru-RU" sz="2400" dirty="0" err="1" smtClean="0">
                <a:latin typeface="Calibri" pitchFamily="34" charset="0"/>
                <a:ea typeface="Verdana" pitchFamily="34" charset="0"/>
                <a:cs typeface="Verdana" pitchFamily="34" charset="0"/>
                <a:sym typeface="Verdana" pitchFamily="34" charset="0"/>
              </a:rPr>
              <a:t>Фарид</a:t>
            </a:r>
            <a:r>
              <a:rPr lang="ru-RU" sz="2400" dirty="0" smtClean="0">
                <a:latin typeface="Calibri" pitchFamily="34" charset="0"/>
                <a:ea typeface="Verdana" pitchFamily="34" charset="0"/>
                <a:cs typeface="Verdana" pitchFamily="34" charset="0"/>
                <a:sym typeface="Verdana" pitchFamily="34" charset="0"/>
              </a:rPr>
              <a:t> </a:t>
            </a:r>
            <a:r>
              <a:rPr lang="ru-RU" sz="2400" dirty="0" err="1" smtClean="0">
                <a:latin typeface="Calibri" pitchFamily="34" charset="0"/>
                <a:ea typeface="Verdana" pitchFamily="34" charset="0"/>
                <a:cs typeface="Verdana" pitchFamily="34" charset="0"/>
                <a:sym typeface="Verdana" pitchFamily="34" charset="0"/>
              </a:rPr>
              <a:t>Исмагильевич</a:t>
            </a:r>
            <a:endParaRPr lang="ru-RU" sz="2400" dirty="0">
              <a:latin typeface="Calibri" pitchFamily="34" charset="0"/>
            </a:endParaRPr>
          </a:p>
        </p:txBody>
      </p:sp>
      <p:sp>
        <p:nvSpPr>
          <p:cNvPr id="6" name="Rectangle 1"/>
          <p:cNvSpPr>
            <a:spLocks/>
          </p:cNvSpPr>
          <p:nvPr/>
        </p:nvSpPr>
        <p:spPr bwMode="auto">
          <a:xfrm>
            <a:off x="6788152" y="590520"/>
            <a:ext cx="5640383" cy="642942"/>
          </a:xfrm>
          <a:prstGeom prst="rect">
            <a:avLst/>
          </a:prstGeom>
          <a:noFill/>
          <a:ln w="12700">
            <a:noFill/>
            <a:miter lim="0"/>
            <a:headEnd/>
            <a:tailEnd/>
          </a:ln>
        </p:spPr>
        <p:txBody>
          <a:bodyPr lIns="0" tIns="0" rIns="0" bIns="0"/>
          <a:lstStyle/>
          <a:p>
            <a:r>
              <a:rPr lang="ru-RU" sz="2800" b="1" dirty="0">
                <a:latin typeface="Calibri" pitchFamily="34" charset="0"/>
                <a:ea typeface="Helvetica" pitchFamily="34" charset="0"/>
                <a:cs typeface="Helvetica" pitchFamily="34" charset="0"/>
                <a:sym typeface="Helvetica" pitchFamily="34" charset="0"/>
              </a:rPr>
              <a:t>Научный </a:t>
            </a:r>
            <a:r>
              <a:rPr lang="ru-RU" sz="2800" b="1" dirty="0" smtClean="0">
                <a:latin typeface="Calibri" pitchFamily="34" charset="0"/>
                <a:ea typeface="Helvetica" pitchFamily="34" charset="0"/>
                <a:cs typeface="Helvetica" pitchFamily="34" charset="0"/>
                <a:sym typeface="Helvetica" pitchFamily="34" charset="0"/>
              </a:rPr>
              <a:t>консультант </a:t>
            </a:r>
            <a:r>
              <a:rPr lang="ru-RU" sz="2800" b="1" dirty="0">
                <a:latin typeface="Calibri" pitchFamily="34" charset="0"/>
                <a:ea typeface="Helvetica" pitchFamily="34" charset="0"/>
                <a:cs typeface="Helvetica" pitchFamily="34" charset="0"/>
                <a:sym typeface="Helvetica" pitchFamily="34" charset="0"/>
              </a:rPr>
              <a:t>секции</a:t>
            </a:r>
            <a:endParaRPr lang="ru-RU" sz="2400" dirty="0">
              <a:latin typeface="Calibri" pitchFamily="34" charset="0"/>
            </a:endParaRPr>
          </a:p>
        </p:txBody>
      </p:sp>
      <p:pic>
        <p:nvPicPr>
          <p:cNvPr id="1026" name="Picture 2"/>
          <p:cNvPicPr>
            <a:picLocks noChangeAspect="1" noChangeArrowheads="1"/>
          </p:cNvPicPr>
          <p:nvPr/>
        </p:nvPicPr>
        <p:blipFill>
          <a:blip r:embed="rId3"/>
          <a:srcRect/>
          <a:stretch>
            <a:fillRect/>
          </a:stretch>
        </p:blipFill>
        <p:spPr bwMode="auto">
          <a:xfrm>
            <a:off x="8002598" y="1304900"/>
            <a:ext cx="3528594" cy="4429156"/>
          </a:xfrm>
          <a:prstGeom prst="rect">
            <a:avLst/>
          </a:prstGeom>
          <a:noFill/>
          <a:ln w="9525">
            <a:noFill/>
            <a:miter lim="800000"/>
            <a:headEnd/>
            <a:tailEnd/>
          </a:ln>
          <a:effec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p:cNvSpPr>
          <p:nvPr/>
        </p:nvSpPr>
        <p:spPr bwMode="auto">
          <a:xfrm>
            <a:off x="644484" y="3519478"/>
            <a:ext cx="11787270" cy="571504"/>
          </a:xfrm>
          <a:prstGeom prst="rect">
            <a:avLst/>
          </a:prstGeom>
          <a:noFill/>
          <a:ln w="12700">
            <a:noFill/>
            <a:miter lim="0"/>
            <a:headEnd/>
            <a:tailEnd/>
          </a:ln>
        </p:spPr>
        <p:txBody>
          <a:bodyPr lIns="0" tIns="0" rIns="0" bIns="0"/>
          <a:lstStyle/>
          <a:p>
            <a:r>
              <a:rPr lang="ru-RU" sz="3200" b="1" dirty="0">
                <a:latin typeface="Calibri" pitchFamily="34" charset="0"/>
                <a:ea typeface="Helvetica" pitchFamily="34" charset="0"/>
                <a:cs typeface="Helvetica" pitchFamily="34" charset="0"/>
                <a:sym typeface="Helvetica" pitchFamily="34" charset="0"/>
              </a:rPr>
              <a:t>Члены научного совета секции</a:t>
            </a:r>
            <a:endParaRPr lang="ru-RU" sz="2800" dirty="0">
              <a:latin typeface="Calibri" pitchFamily="34" charset="0"/>
            </a:endParaRPr>
          </a:p>
        </p:txBody>
      </p:sp>
      <p:sp>
        <p:nvSpPr>
          <p:cNvPr id="4" name="Rectangle 1"/>
          <p:cNvSpPr>
            <a:spLocks/>
          </p:cNvSpPr>
          <p:nvPr/>
        </p:nvSpPr>
        <p:spPr bwMode="auto">
          <a:xfrm>
            <a:off x="4144946" y="4103690"/>
            <a:ext cx="5119688" cy="1130300"/>
          </a:xfrm>
          <a:prstGeom prst="rect">
            <a:avLst/>
          </a:prstGeom>
          <a:noFill/>
          <a:ln w="12700">
            <a:noFill/>
            <a:miter lim="0"/>
            <a:headEnd/>
            <a:tailEnd/>
          </a:ln>
        </p:spPr>
        <p:txBody>
          <a:bodyPr lIns="0" tIns="0" rIns="0" bIns="0"/>
          <a:lstStyle/>
          <a:p>
            <a:r>
              <a:rPr lang="ru-RU" sz="3200" b="1" dirty="0">
                <a:latin typeface="Calibri" pitchFamily="34" charset="0"/>
                <a:ea typeface="Helvetica" pitchFamily="34" charset="0"/>
                <a:cs typeface="Helvetica" pitchFamily="34" charset="0"/>
                <a:sym typeface="Helvetica" pitchFamily="34" charset="0"/>
              </a:rPr>
              <a:t>Лекторский состав</a:t>
            </a:r>
            <a:endParaRPr lang="ru-RU" sz="2800" dirty="0">
              <a:latin typeface="Calibri" pitchFamily="34"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3798" t="5128" r="6314" b="7692"/>
          <a:stretch>
            <a:fillRect/>
          </a:stretch>
        </p:blipFill>
        <p:spPr bwMode="auto">
          <a:xfrm>
            <a:off x="573700" y="1117575"/>
            <a:ext cx="7753109" cy="3860827"/>
          </a:xfrm>
          <a:prstGeom prst="rect">
            <a:avLst/>
          </a:prstGeom>
          <a:ln>
            <a:noFill/>
          </a:ln>
          <a:effectLst>
            <a:softEdge rad="112500"/>
          </a:effectLst>
        </p:spPr>
      </p:pic>
      <p:pic>
        <p:nvPicPr>
          <p:cNvPr id="3075" name="Picture 3"/>
          <p:cNvPicPr>
            <a:picLocks noChangeAspect="1" noChangeArrowheads="1"/>
          </p:cNvPicPr>
          <p:nvPr/>
        </p:nvPicPr>
        <p:blipFill>
          <a:blip r:embed="rId3"/>
          <a:srcRect/>
          <a:stretch>
            <a:fillRect/>
          </a:stretch>
        </p:blipFill>
        <p:spPr bwMode="auto">
          <a:xfrm>
            <a:off x="8195767" y="1117577"/>
            <a:ext cx="4199477" cy="3860826"/>
          </a:xfrm>
          <a:prstGeom prst="rect">
            <a:avLst/>
          </a:prstGeom>
          <a:ln>
            <a:noFill/>
          </a:ln>
          <a:effectLst>
            <a:softEdge rad="112500"/>
          </a:effectLst>
        </p:spPr>
      </p:pic>
      <p:sp>
        <p:nvSpPr>
          <p:cNvPr id="7" name="TextBox 6"/>
          <p:cNvSpPr txBox="1"/>
          <p:nvPr/>
        </p:nvSpPr>
        <p:spPr>
          <a:xfrm>
            <a:off x="3251177" y="5048274"/>
            <a:ext cx="9144064" cy="3316797"/>
          </a:xfrm>
          <a:prstGeom prst="rect">
            <a:avLst/>
          </a:prstGeom>
          <a:noFill/>
        </p:spPr>
        <p:txBody>
          <a:bodyPr wrap="square" lIns="130039" tIns="65020" rIns="130039" bIns="65020" rtlCol="0">
            <a:spAutoFit/>
          </a:bodyPr>
          <a:lstStyle/>
          <a:p>
            <a:pPr algn="ctr">
              <a:buFont typeface="Arial" pitchFamily="34" charset="0"/>
              <a:buChar char="•"/>
            </a:pPr>
            <a:r>
              <a:rPr lang="ru-RU" sz="2300" dirty="0">
                <a:latin typeface="+mn-lt"/>
              </a:rPr>
              <a:t> </a:t>
            </a:r>
            <a:r>
              <a:rPr lang="ru-RU" sz="2300" dirty="0" err="1">
                <a:latin typeface="+mn-lt"/>
              </a:rPr>
              <a:t>Инь</a:t>
            </a:r>
            <a:r>
              <a:rPr lang="ru-RU" sz="2300" dirty="0">
                <a:latin typeface="+mn-lt"/>
              </a:rPr>
              <a:t> – «плотные органы» (печень, сердце, перикард, селезёнка, лёгкие, почки)</a:t>
            </a:r>
          </a:p>
          <a:p>
            <a:pPr algn="ctr">
              <a:buFont typeface="Arial" pitchFamily="34" charset="0"/>
              <a:buChar char="•"/>
            </a:pPr>
            <a:endParaRPr lang="ru-RU" sz="2300" dirty="0">
              <a:latin typeface="+mn-lt"/>
            </a:endParaRPr>
          </a:p>
          <a:p>
            <a:pPr algn="ctr">
              <a:buFont typeface="Arial" pitchFamily="34" charset="0"/>
              <a:buChar char="•"/>
            </a:pPr>
            <a:r>
              <a:rPr lang="ru-RU" sz="2300" dirty="0">
                <a:latin typeface="+mn-lt"/>
              </a:rPr>
              <a:t> Ян – «полые органы» (желчный пузырь, мочевой пузырь, тонкий и толстый кишечник, желудок, «три обогревателя» или «три части туловища»)</a:t>
            </a:r>
          </a:p>
          <a:p>
            <a:pPr algn="ctr">
              <a:buFont typeface="Arial" pitchFamily="34" charset="0"/>
              <a:buChar char="•"/>
            </a:pPr>
            <a:endParaRPr lang="ru-RU" sz="2300" dirty="0">
              <a:latin typeface="+mn-lt"/>
            </a:endParaRPr>
          </a:p>
          <a:p>
            <a:pPr algn="ctr">
              <a:buFont typeface="Arial" pitchFamily="34" charset="0"/>
              <a:buChar char="•"/>
            </a:pPr>
            <a:r>
              <a:rPr lang="ru-RU" sz="2300" dirty="0">
                <a:latin typeface="+mn-lt"/>
              </a:rPr>
              <a:t> </a:t>
            </a:r>
            <a:r>
              <a:rPr lang="ru-RU" sz="2300" dirty="0" err="1">
                <a:latin typeface="+mn-lt"/>
              </a:rPr>
              <a:t>Инь</a:t>
            </a:r>
            <a:r>
              <a:rPr lang="ru-RU" sz="2300" dirty="0">
                <a:latin typeface="+mn-lt"/>
              </a:rPr>
              <a:t> и Ян должны быть уравновешены и в природе, в обществе и в человеческом организме</a:t>
            </a:r>
          </a:p>
        </p:txBody>
      </p:sp>
      <p:sp>
        <p:nvSpPr>
          <p:cNvPr id="9" name="TextBox 8"/>
          <p:cNvSpPr txBox="1"/>
          <p:nvPr/>
        </p:nvSpPr>
        <p:spPr>
          <a:xfrm>
            <a:off x="609559" y="609570"/>
            <a:ext cx="11684082" cy="481493"/>
          </a:xfrm>
          <a:prstGeom prst="rect">
            <a:avLst/>
          </a:prstGeom>
          <a:noFill/>
        </p:spPr>
        <p:txBody>
          <a:bodyPr wrap="square" lIns="130039" tIns="65020" rIns="130039" bIns="65020" rtlCol="0">
            <a:spAutoFit/>
          </a:bodyPr>
          <a:lstStyle/>
          <a:p>
            <a:pPr algn="ctr"/>
            <a:r>
              <a:rPr lang="ru-RU" sz="2300" b="1" dirty="0" err="1">
                <a:latin typeface="+mn-lt"/>
              </a:rPr>
              <a:t>Инь</a:t>
            </a:r>
            <a:r>
              <a:rPr lang="ru-RU" sz="2300" b="1" dirty="0">
                <a:latin typeface="+mn-lt"/>
              </a:rPr>
              <a:t> и Ян</a:t>
            </a:r>
          </a:p>
        </p:txBody>
      </p:sp>
      <p:pic>
        <p:nvPicPr>
          <p:cNvPr id="112641" name="Picture 1"/>
          <p:cNvPicPr>
            <a:picLocks noChangeAspect="1" noChangeArrowheads="1"/>
          </p:cNvPicPr>
          <p:nvPr/>
        </p:nvPicPr>
        <p:blipFill>
          <a:blip r:embed="rId4" cstate="print"/>
          <a:srcRect/>
          <a:stretch>
            <a:fillRect/>
          </a:stretch>
        </p:blipFill>
        <p:spPr bwMode="auto">
          <a:xfrm>
            <a:off x="561392" y="4990503"/>
            <a:ext cx="2743219" cy="34423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559" y="7464986"/>
            <a:ext cx="11785682" cy="839196"/>
          </a:xfrm>
          <a:prstGeom prst="rect">
            <a:avLst/>
          </a:prstGeom>
          <a:noFill/>
        </p:spPr>
        <p:txBody>
          <a:bodyPr wrap="square" lIns="130039" tIns="65020" rIns="130039" bIns="65020" rtlCol="0">
            <a:spAutoFit/>
          </a:bodyPr>
          <a:lstStyle/>
          <a:p>
            <a:pPr algn="ctr"/>
            <a:r>
              <a:rPr lang="ru-RU" sz="2300" dirty="0">
                <a:latin typeface="+mn-lt"/>
              </a:rPr>
              <a:t>«Скажи больному только: «С этой болезнью я справлюсь», или «С этой болезнью я, возможно, справлюсь», или «С этой болезнью я не справлюсь», но скажи ему это сразу»</a:t>
            </a:r>
          </a:p>
        </p:txBody>
      </p:sp>
      <p:pic>
        <p:nvPicPr>
          <p:cNvPr id="4100" name="Picture 4"/>
          <p:cNvPicPr>
            <a:picLocks noChangeAspect="1" noChangeArrowheads="1"/>
          </p:cNvPicPr>
          <p:nvPr/>
        </p:nvPicPr>
        <p:blipFill>
          <a:blip r:embed="rId2"/>
          <a:srcRect/>
          <a:stretch>
            <a:fillRect/>
          </a:stretch>
        </p:blipFill>
        <p:spPr bwMode="auto">
          <a:xfrm rot="16200000">
            <a:off x="7434234" y="2420968"/>
            <a:ext cx="6096043" cy="3489259"/>
          </a:xfrm>
          <a:prstGeom prst="rect">
            <a:avLst/>
          </a:prstGeom>
          <a:ln>
            <a:noFill/>
          </a:ln>
          <a:effectLst>
            <a:softEdge rad="112500"/>
          </a:effectLst>
        </p:spPr>
      </p:pic>
      <p:pic>
        <p:nvPicPr>
          <p:cNvPr id="4101" name="Picture 5"/>
          <p:cNvPicPr>
            <a:picLocks noChangeAspect="1" noChangeArrowheads="1"/>
          </p:cNvPicPr>
          <p:nvPr/>
        </p:nvPicPr>
        <p:blipFill>
          <a:blip r:embed="rId3"/>
          <a:srcRect b="25858"/>
          <a:stretch>
            <a:fillRect/>
          </a:stretch>
        </p:blipFill>
        <p:spPr bwMode="auto">
          <a:xfrm>
            <a:off x="609559" y="1117575"/>
            <a:ext cx="8026456" cy="3962428"/>
          </a:xfrm>
          <a:prstGeom prst="rect">
            <a:avLst/>
          </a:prstGeom>
          <a:ln>
            <a:noFill/>
          </a:ln>
          <a:effectLst>
            <a:softEdge rad="112500"/>
          </a:effectLst>
        </p:spPr>
      </p:pic>
      <p:pic>
        <p:nvPicPr>
          <p:cNvPr id="111618" name="Picture 2"/>
          <p:cNvPicPr>
            <a:picLocks noChangeAspect="1" noChangeArrowheads="1"/>
          </p:cNvPicPr>
          <p:nvPr/>
        </p:nvPicPr>
        <p:blipFill>
          <a:blip r:embed="rId4"/>
          <a:srcRect/>
          <a:stretch>
            <a:fillRect/>
          </a:stretch>
        </p:blipFill>
        <p:spPr bwMode="auto">
          <a:xfrm>
            <a:off x="609559" y="4978402"/>
            <a:ext cx="7966420" cy="2336816"/>
          </a:xfrm>
          <a:prstGeom prst="rect">
            <a:avLst/>
          </a:prstGeom>
          <a:ln>
            <a:noFill/>
          </a:ln>
          <a:effectLst>
            <a:softEdge rad="112500"/>
          </a:effectLst>
        </p:spPr>
      </p:pic>
      <p:sp>
        <p:nvSpPr>
          <p:cNvPr id="9" name="TextBox 8"/>
          <p:cNvSpPr txBox="1"/>
          <p:nvPr/>
        </p:nvSpPr>
        <p:spPr>
          <a:xfrm>
            <a:off x="609559" y="641681"/>
            <a:ext cx="11684082" cy="481499"/>
          </a:xfrm>
          <a:prstGeom prst="rect">
            <a:avLst/>
          </a:prstGeom>
          <a:noFill/>
        </p:spPr>
        <p:txBody>
          <a:bodyPr wrap="square" lIns="130039" tIns="65020" rIns="130039" bIns="65020" rtlCol="0">
            <a:spAutoFit/>
          </a:bodyPr>
          <a:lstStyle/>
          <a:p>
            <a:pPr algn="ctr"/>
            <a:r>
              <a:rPr lang="ru-RU" sz="2300" b="1" dirty="0">
                <a:latin typeface="+mn-lt"/>
              </a:rPr>
              <a:t>Крылатый солнечный диск</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559" y="5892809"/>
            <a:ext cx="11785682" cy="2608911"/>
          </a:xfrm>
          <a:prstGeom prst="rect">
            <a:avLst/>
          </a:prstGeom>
          <a:noFill/>
        </p:spPr>
        <p:txBody>
          <a:bodyPr wrap="square" lIns="130039" tIns="65020" rIns="130039" bIns="65020" rtlCol="0">
            <a:spAutoFit/>
          </a:bodyPr>
          <a:lstStyle/>
          <a:p>
            <a:pPr algn="ctr">
              <a:buFont typeface="Arial" pitchFamily="34" charset="0"/>
              <a:buChar char="•"/>
            </a:pPr>
            <a:r>
              <a:rPr lang="ru-RU" sz="2300" dirty="0">
                <a:latin typeface="+mn-lt"/>
              </a:rPr>
              <a:t> «Осмотр тела – целое дело: он требует знания, слуха, </a:t>
            </a:r>
            <a:r>
              <a:rPr lang="ru-RU" sz="2300" dirty="0" err="1">
                <a:latin typeface="+mn-lt"/>
              </a:rPr>
              <a:t>обаняния</a:t>
            </a:r>
            <a:r>
              <a:rPr lang="ru-RU" sz="2300" dirty="0">
                <a:latin typeface="+mn-lt"/>
              </a:rPr>
              <a:t>, осязания, языка, рассуждения»</a:t>
            </a:r>
          </a:p>
          <a:p>
            <a:pPr algn="ctr">
              <a:buFont typeface="Arial" pitchFamily="34" charset="0"/>
              <a:buChar char="•"/>
            </a:pPr>
            <a:endParaRPr lang="ru-RU" sz="2300" dirty="0">
              <a:latin typeface="+mn-lt"/>
            </a:endParaRPr>
          </a:p>
          <a:p>
            <a:pPr algn="ctr">
              <a:buFont typeface="Arial" pitchFamily="34" charset="0"/>
              <a:buChar char="•"/>
            </a:pPr>
            <a:r>
              <a:rPr lang="ru-RU" sz="2300" dirty="0">
                <a:latin typeface="+mn-lt"/>
              </a:rPr>
              <a:t> «Из двух страданий, происшедших в одно время, но не в одном и том же месте тела, более сильное ослабляет другое»</a:t>
            </a:r>
          </a:p>
          <a:p>
            <a:pPr algn="ctr">
              <a:buFont typeface="Arial" pitchFamily="34" charset="0"/>
              <a:buChar char="•"/>
            </a:pPr>
            <a:endParaRPr lang="ru-RU" sz="2300" dirty="0">
              <a:latin typeface="+mn-lt"/>
            </a:endParaRPr>
          </a:p>
          <a:p>
            <a:pPr algn="ctr">
              <a:buFont typeface="Arial" pitchFamily="34" charset="0"/>
              <a:buChar char="•"/>
            </a:pPr>
            <a:r>
              <a:rPr lang="ru-RU" sz="2300" dirty="0">
                <a:latin typeface="+mn-lt"/>
              </a:rPr>
              <a:t> «Больной должен вместе с врачом бороться с болезнью»</a:t>
            </a:r>
          </a:p>
        </p:txBody>
      </p:sp>
      <p:sp>
        <p:nvSpPr>
          <p:cNvPr id="8" name="Прямоугольник 7"/>
          <p:cNvSpPr/>
          <p:nvPr/>
        </p:nvSpPr>
        <p:spPr>
          <a:xfrm>
            <a:off x="507958" y="609571"/>
            <a:ext cx="11988884" cy="500642"/>
          </a:xfrm>
          <a:prstGeom prst="rect">
            <a:avLst/>
          </a:prstGeom>
        </p:spPr>
        <p:txBody>
          <a:bodyPr wrap="square" lIns="130039" tIns="65020" rIns="130039" bIns="65020">
            <a:spAutoFit/>
          </a:bodyPr>
          <a:lstStyle/>
          <a:p>
            <a:pPr algn="ctr"/>
            <a:r>
              <a:rPr lang="ru-RU" sz="2400" b="1" dirty="0" smtClean="0">
                <a:latin typeface="+mn-lt"/>
              </a:rPr>
              <a:t>Диагностика болезней по пульсу, </a:t>
            </a:r>
            <a:r>
              <a:rPr lang="ru-RU" sz="2400" b="1" dirty="0" err="1" smtClean="0">
                <a:latin typeface="+mn-lt"/>
              </a:rPr>
              <a:t>аюрведа</a:t>
            </a:r>
            <a:r>
              <a:rPr lang="ru-RU" sz="2400" b="1" dirty="0" smtClean="0">
                <a:latin typeface="+mn-lt"/>
              </a:rPr>
              <a:t>, тибетская медицина</a:t>
            </a:r>
            <a:endParaRPr lang="ru-RU" sz="2400" dirty="0">
              <a:latin typeface="+mn-lt"/>
            </a:endParaRPr>
          </a:p>
        </p:txBody>
      </p:sp>
      <p:pic>
        <p:nvPicPr>
          <p:cNvPr id="106497" name="Picture 1"/>
          <p:cNvPicPr>
            <a:picLocks noChangeAspect="1" noChangeArrowheads="1"/>
          </p:cNvPicPr>
          <p:nvPr/>
        </p:nvPicPr>
        <p:blipFill>
          <a:blip r:embed="rId2"/>
          <a:srcRect/>
          <a:stretch>
            <a:fillRect/>
          </a:stretch>
        </p:blipFill>
        <p:spPr bwMode="auto">
          <a:xfrm>
            <a:off x="609559" y="1131162"/>
            <a:ext cx="4022966" cy="4761647"/>
          </a:xfrm>
          <a:prstGeom prst="rect">
            <a:avLst/>
          </a:prstGeom>
          <a:ln>
            <a:noFill/>
          </a:ln>
          <a:effectLst>
            <a:softEdge rad="112500"/>
          </a:effectLst>
        </p:spPr>
      </p:pic>
      <p:pic>
        <p:nvPicPr>
          <p:cNvPr id="106498" name="Picture 2"/>
          <p:cNvPicPr>
            <a:picLocks noChangeAspect="1" noChangeArrowheads="1"/>
          </p:cNvPicPr>
          <p:nvPr/>
        </p:nvPicPr>
        <p:blipFill>
          <a:blip r:embed="rId3"/>
          <a:srcRect/>
          <a:stretch>
            <a:fillRect/>
          </a:stretch>
        </p:blipFill>
        <p:spPr bwMode="auto">
          <a:xfrm>
            <a:off x="5166166" y="1172284"/>
            <a:ext cx="2758646" cy="4790015"/>
          </a:xfrm>
          <a:prstGeom prst="rect">
            <a:avLst/>
          </a:prstGeom>
          <a:ln>
            <a:noFill/>
          </a:ln>
          <a:effectLst>
            <a:softEdge rad="112500"/>
          </a:effectLst>
        </p:spPr>
      </p:pic>
      <p:pic>
        <p:nvPicPr>
          <p:cNvPr id="106499" name="Picture 3"/>
          <p:cNvPicPr>
            <a:picLocks noChangeAspect="1" noChangeArrowheads="1"/>
          </p:cNvPicPr>
          <p:nvPr/>
        </p:nvPicPr>
        <p:blipFill>
          <a:blip r:embed="rId4" cstate="print"/>
          <a:srcRect/>
          <a:stretch>
            <a:fillRect/>
          </a:stretch>
        </p:blipFill>
        <p:spPr bwMode="auto">
          <a:xfrm>
            <a:off x="8432813" y="1219174"/>
            <a:ext cx="3556025" cy="47385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l="12127"/>
          <a:stretch>
            <a:fillRect/>
          </a:stretch>
        </p:blipFill>
        <p:spPr bwMode="auto">
          <a:xfrm>
            <a:off x="2997309" y="609570"/>
            <a:ext cx="6197643" cy="3962428"/>
          </a:xfrm>
          <a:prstGeom prst="rect">
            <a:avLst/>
          </a:prstGeom>
          <a:ln>
            <a:noFill/>
          </a:ln>
          <a:effectLst>
            <a:softEdge rad="112500"/>
          </a:effectLst>
        </p:spPr>
      </p:pic>
      <p:pic>
        <p:nvPicPr>
          <p:cNvPr id="5" name="Picture 4"/>
          <p:cNvPicPr>
            <a:picLocks noChangeAspect="1" noChangeArrowheads="1"/>
          </p:cNvPicPr>
          <p:nvPr/>
        </p:nvPicPr>
        <p:blipFill>
          <a:blip r:embed="rId3"/>
          <a:srcRect/>
          <a:stretch>
            <a:fillRect/>
          </a:stretch>
        </p:blipFill>
        <p:spPr bwMode="auto">
          <a:xfrm rot="16200000">
            <a:off x="-123792" y="1546124"/>
            <a:ext cx="3905124" cy="2235218"/>
          </a:xfrm>
          <a:prstGeom prst="rect">
            <a:avLst/>
          </a:prstGeom>
          <a:ln>
            <a:noFill/>
          </a:ln>
          <a:effectLst>
            <a:softEdge rad="112500"/>
          </a:effectLst>
        </p:spPr>
      </p:pic>
      <p:pic>
        <p:nvPicPr>
          <p:cNvPr id="160770" name="Picture 2"/>
          <p:cNvPicPr>
            <a:picLocks noChangeAspect="1" noChangeArrowheads="1"/>
          </p:cNvPicPr>
          <p:nvPr/>
        </p:nvPicPr>
        <p:blipFill>
          <a:blip r:embed="rId4"/>
          <a:srcRect b="13912"/>
          <a:stretch>
            <a:fillRect/>
          </a:stretch>
        </p:blipFill>
        <p:spPr bwMode="auto">
          <a:xfrm>
            <a:off x="9144018" y="666878"/>
            <a:ext cx="3251223" cy="3905122"/>
          </a:xfrm>
          <a:prstGeom prst="rect">
            <a:avLst/>
          </a:prstGeom>
          <a:ln>
            <a:noFill/>
          </a:ln>
          <a:effectLst>
            <a:softEdge rad="112500"/>
          </a:effectLst>
        </p:spPr>
      </p:pic>
      <p:pic>
        <p:nvPicPr>
          <p:cNvPr id="160771" name="Picture 3"/>
          <p:cNvPicPr>
            <a:picLocks noChangeAspect="1" noChangeArrowheads="1"/>
          </p:cNvPicPr>
          <p:nvPr/>
        </p:nvPicPr>
        <p:blipFill>
          <a:blip r:embed="rId5" cstate="print"/>
          <a:srcRect/>
          <a:stretch>
            <a:fillRect/>
          </a:stretch>
        </p:blipFill>
        <p:spPr bwMode="auto">
          <a:xfrm>
            <a:off x="609560" y="4571998"/>
            <a:ext cx="2438417" cy="3836442"/>
          </a:xfrm>
          <a:prstGeom prst="rect">
            <a:avLst/>
          </a:prstGeom>
          <a:ln>
            <a:noFill/>
          </a:ln>
          <a:effectLst>
            <a:softEdge rad="112500"/>
          </a:effectLst>
        </p:spPr>
      </p:pic>
      <p:pic>
        <p:nvPicPr>
          <p:cNvPr id="160772" name="Picture 4"/>
          <p:cNvPicPr>
            <a:picLocks noChangeAspect="1" noChangeArrowheads="1"/>
          </p:cNvPicPr>
          <p:nvPr/>
        </p:nvPicPr>
        <p:blipFill>
          <a:blip r:embed="rId6"/>
          <a:srcRect/>
          <a:stretch>
            <a:fillRect/>
          </a:stretch>
        </p:blipFill>
        <p:spPr bwMode="auto">
          <a:xfrm>
            <a:off x="6908804" y="4571998"/>
            <a:ext cx="5418667" cy="3759226"/>
          </a:xfrm>
          <a:prstGeom prst="rect">
            <a:avLst/>
          </a:prstGeom>
          <a:ln>
            <a:noFill/>
          </a:ln>
          <a:effectLst>
            <a:softEdge rad="112500"/>
          </a:effectLst>
        </p:spPr>
      </p:pic>
      <p:sp>
        <p:nvSpPr>
          <p:cNvPr id="9" name="TextBox 8"/>
          <p:cNvSpPr txBox="1"/>
          <p:nvPr/>
        </p:nvSpPr>
        <p:spPr>
          <a:xfrm>
            <a:off x="2844774" y="5080002"/>
            <a:ext cx="4165629" cy="2962854"/>
          </a:xfrm>
          <a:prstGeom prst="rect">
            <a:avLst/>
          </a:prstGeom>
          <a:noFill/>
        </p:spPr>
        <p:txBody>
          <a:bodyPr wrap="square" lIns="130039" tIns="65020" rIns="130039" bIns="65020" rtlCol="0">
            <a:spAutoFit/>
          </a:bodyPr>
          <a:lstStyle/>
          <a:p>
            <a:pPr algn="ctr">
              <a:buFont typeface="Arial" pitchFamily="34" charset="0"/>
              <a:buChar char="•"/>
            </a:pPr>
            <a:r>
              <a:rPr lang="ru-RU" sz="2300" dirty="0">
                <a:latin typeface="+mn-lt"/>
              </a:rPr>
              <a:t> </a:t>
            </a:r>
            <a:r>
              <a:rPr lang="ru-RU" sz="2300" dirty="0" err="1">
                <a:latin typeface="+mn-lt"/>
              </a:rPr>
              <a:t>Костоправство</a:t>
            </a:r>
            <a:endParaRPr lang="ru-RU" sz="2300" dirty="0">
              <a:latin typeface="+mn-lt"/>
            </a:endParaRPr>
          </a:p>
          <a:p>
            <a:pPr algn="ctr">
              <a:buFont typeface="Arial" pitchFamily="34" charset="0"/>
              <a:buChar char="•"/>
            </a:pPr>
            <a:r>
              <a:rPr lang="ru-RU" sz="2300" dirty="0">
                <a:latin typeface="+mn-lt"/>
              </a:rPr>
              <a:t> Кровопускание</a:t>
            </a:r>
          </a:p>
          <a:p>
            <a:pPr algn="ctr">
              <a:buFont typeface="Arial" pitchFamily="34" charset="0"/>
              <a:buChar char="•"/>
            </a:pPr>
            <a:r>
              <a:rPr lang="ru-RU" sz="2300" dirty="0">
                <a:latin typeface="+mn-lt"/>
              </a:rPr>
              <a:t> Хирургия</a:t>
            </a:r>
          </a:p>
          <a:p>
            <a:pPr algn="ctr">
              <a:buFont typeface="Arial" pitchFamily="34" charset="0"/>
              <a:buChar char="•"/>
            </a:pPr>
            <a:r>
              <a:rPr lang="ru-RU" sz="2300" dirty="0">
                <a:latin typeface="+mn-lt"/>
              </a:rPr>
              <a:t> Акупунктура</a:t>
            </a:r>
          </a:p>
          <a:p>
            <a:pPr algn="ctr">
              <a:buFont typeface="Arial" pitchFamily="34" charset="0"/>
              <a:buChar char="•"/>
            </a:pPr>
            <a:r>
              <a:rPr lang="ru-RU" sz="2300" dirty="0">
                <a:latin typeface="+mn-lt"/>
              </a:rPr>
              <a:t> Шаманство</a:t>
            </a:r>
          </a:p>
          <a:p>
            <a:pPr algn="ctr">
              <a:buFont typeface="Arial" pitchFamily="34" charset="0"/>
              <a:buChar char="•"/>
            </a:pPr>
            <a:r>
              <a:rPr lang="ru-RU" sz="2300" dirty="0">
                <a:latin typeface="+mn-lt"/>
              </a:rPr>
              <a:t> Заговоры</a:t>
            </a:r>
          </a:p>
          <a:p>
            <a:pPr algn="ctr">
              <a:buFont typeface="Arial" pitchFamily="34" charset="0"/>
              <a:buChar char="•"/>
            </a:pPr>
            <a:r>
              <a:rPr lang="ru-RU" sz="2300" dirty="0">
                <a:latin typeface="+mn-lt"/>
              </a:rPr>
              <a:t> Сметание болезни</a:t>
            </a:r>
          </a:p>
          <a:p>
            <a:pPr algn="ctr">
              <a:buFont typeface="Arial" pitchFamily="34" charset="0"/>
              <a:buChar char="•"/>
            </a:pPr>
            <a:r>
              <a:rPr lang="ru-RU" sz="2300" dirty="0">
                <a:latin typeface="+mn-lt"/>
              </a:rPr>
              <a:t> Знахарство</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87994" y="812771"/>
            <a:ext cx="6604046" cy="1524011"/>
          </a:xfrm>
        </p:spPr>
        <p:txBody>
          <a:bodyPr>
            <a:noAutofit/>
          </a:bodyPr>
          <a:lstStyle/>
          <a:p>
            <a:pPr algn="ctr"/>
            <a:r>
              <a:rPr lang="ru-RU" sz="2300" b="0" dirty="0" smtClean="0">
                <a:solidFill>
                  <a:schemeClr val="tx1"/>
                </a:solidFill>
                <a:effectLst/>
                <a:latin typeface="+mn-lt"/>
              </a:rPr>
              <a:t>Современная медицина, отличается обилием диагностических методик и разнообразием лечебных процедур, а потому требует конкретизации</a:t>
            </a:r>
            <a:endParaRPr lang="ru-RU" sz="2300" b="0" dirty="0">
              <a:solidFill>
                <a:schemeClr val="tx1"/>
              </a:solidFill>
              <a:effectLst/>
              <a:latin typeface="+mn-lt"/>
            </a:endParaRPr>
          </a:p>
        </p:txBody>
      </p:sp>
      <p:sp>
        <p:nvSpPr>
          <p:cNvPr id="9" name="Заголовок 1"/>
          <p:cNvSpPr txBox="1">
            <a:spLocks/>
          </p:cNvSpPr>
          <p:nvPr/>
        </p:nvSpPr>
        <p:spPr>
          <a:xfrm>
            <a:off x="609559" y="4368798"/>
            <a:ext cx="8636060" cy="1625577"/>
          </a:xfrm>
          <a:prstGeom prst="rect">
            <a:avLst/>
          </a:prstGeom>
        </p:spPr>
        <p:txBody>
          <a:bodyPr vert="horz" lIns="130039" tIns="65020" rIns="130039" bIns="65020" rtlCol="0" anchor="ctr">
            <a:noAutofit/>
          </a:bodyPr>
          <a:lstStyle/>
          <a:p>
            <a:pPr lvl="0" algn="ctr">
              <a:spcBef>
                <a:spcPct val="0"/>
              </a:spcBef>
            </a:pPr>
            <a:r>
              <a:rPr lang="ru-RU" sz="2300" dirty="0">
                <a:latin typeface="+mn-lt"/>
              </a:rPr>
              <a:t>Как всесторонне оценить больного, страдающего одновременно несколькими заболеваниями, с чего начать его обследование и на что в первую очередь направить лечение?</a:t>
            </a:r>
            <a:endParaRPr lang="ru-RU" sz="2300" i="1" dirty="0">
              <a:latin typeface="+mn-lt"/>
              <a:ea typeface="+mj-ea"/>
              <a:cs typeface="+mj-cs"/>
            </a:endParaRPr>
          </a:p>
        </p:txBody>
      </p:sp>
      <p:pic>
        <p:nvPicPr>
          <p:cNvPr id="10" name="Рисунок 9"/>
          <p:cNvPicPr/>
          <p:nvPr/>
        </p:nvPicPr>
        <p:blipFill>
          <a:blip r:embed="rId2" cstate="print"/>
          <a:srcRect/>
          <a:stretch>
            <a:fillRect/>
          </a:stretch>
        </p:blipFill>
        <p:spPr bwMode="auto">
          <a:xfrm>
            <a:off x="9245619" y="3149589"/>
            <a:ext cx="3149622" cy="4368831"/>
          </a:xfrm>
          <a:prstGeom prst="rect">
            <a:avLst/>
          </a:prstGeom>
          <a:ln>
            <a:noFill/>
          </a:ln>
          <a:effectLst>
            <a:softEdge rad="112500"/>
          </a:effectLst>
        </p:spPr>
      </p:pic>
      <p:sp>
        <p:nvSpPr>
          <p:cNvPr id="11" name="TextBox 10"/>
          <p:cNvSpPr txBox="1"/>
          <p:nvPr/>
        </p:nvSpPr>
        <p:spPr>
          <a:xfrm>
            <a:off x="9347220" y="7518419"/>
            <a:ext cx="2946375" cy="839196"/>
          </a:xfrm>
          <a:prstGeom prst="rect">
            <a:avLst/>
          </a:prstGeom>
          <a:noFill/>
        </p:spPr>
        <p:txBody>
          <a:bodyPr wrap="square" lIns="130039" tIns="65020" rIns="130039" bIns="65020" rtlCol="0">
            <a:spAutoFit/>
          </a:bodyPr>
          <a:lstStyle/>
          <a:p>
            <a:pPr algn="ctr"/>
            <a:r>
              <a:rPr lang="en-US" sz="2300" b="1" dirty="0">
                <a:latin typeface="Calibri" pitchFamily="34" charset="0"/>
              </a:rPr>
              <a:t>A</a:t>
            </a:r>
            <a:r>
              <a:rPr lang="ru-RU" sz="2300" b="1" dirty="0">
                <a:latin typeface="Calibri" pitchFamily="34" charset="0"/>
              </a:rPr>
              <a:t>.</a:t>
            </a:r>
            <a:r>
              <a:rPr lang="en-US" sz="2300" b="1" dirty="0">
                <a:latin typeface="Calibri" pitchFamily="34" charset="0"/>
              </a:rPr>
              <a:t>R</a:t>
            </a:r>
            <a:r>
              <a:rPr lang="ru-RU" sz="2300" b="1" dirty="0">
                <a:latin typeface="Calibri" pitchFamily="34" charset="0"/>
              </a:rPr>
              <a:t>. </a:t>
            </a:r>
            <a:r>
              <a:rPr lang="en-US" sz="2300" b="1" dirty="0">
                <a:latin typeface="Calibri" pitchFamily="34" charset="0"/>
              </a:rPr>
              <a:t>Feinstein</a:t>
            </a:r>
            <a:endParaRPr lang="ru-RU" sz="2300" b="1" dirty="0">
              <a:latin typeface="Calibri" pitchFamily="34" charset="0"/>
            </a:endParaRPr>
          </a:p>
          <a:p>
            <a:pPr algn="ctr"/>
            <a:r>
              <a:rPr lang="ru-RU" sz="2300" b="1" dirty="0">
                <a:latin typeface="Calibri" pitchFamily="34" charset="0"/>
              </a:rPr>
              <a:t>(1926-2001)</a:t>
            </a:r>
          </a:p>
        </p:txBody>
      </p:sp>
      <p:pic>
        <p:nvPicPr>
          <p:cNvPr id="1028" name="Picture 4"/>
          <p:cNvPicPr>
            <a:picLocks noChangeAspect="1" noChangeArrowheads="1"/>
          </p:cNvPicPr>
          <p:nvPr/>
        </p:nvPicPr>
        <p:blipFill>
          <a:blip r:embed="rId3"/>
          <a:srcRect/>
          <a:stretch>
            <a:fillRect/>
          </a:stretch>
        </p:blipFill>
        <p:spPr bwMode="auto">
          <a:xfrm>
            <a:off x="558625" y="592682"/>
            <a:ext cx="4876834" cy="3737988"/>
          </a:xfrm>
          <a:prstGeom prst="rect">
            <a:avLst/>
          </a:prstGeom>
          <a:ln>
            <a:noFill/>
          </a:ln>
          <a:effectLst>
            <a:softEdge rad="112500"/>
          </a:effectLst>
        </p:spPr>
      </p:pic>
      <p:sp>
        <p:nvSpPr>
          <p:cNvPr id="14" name="Скругленный прямоугольник 13"/>
          <p:cNvSpPr/>
          <p:nvPr/>
        </p:nvSpPr>
        <p:spPr>
          <a:xfrm>
            <a:off x="711160" y="6502411"/>
            <a:ext cx="8331258" cy="1727212"/>
          </a:xfrm>
          <a:prstGeom prst="roundRect">
            <a:avLst/>
          </a:prstGeom>
          <a:ln w="3175"/>
        </p:spPr>
        <p:style>
          <a:lnRef idx="2">
            <a:schemeClr val="dk1"/>
          </a:lnRef>
          <a:fillRef idx="1">
            <a:schemeClr val="lt1"/>
          </a:fillRef>
          <a:effectRef idx="0">
            <a:schemeClr val="dk1"/>
          </a:effectRef>
          <a:fontRef idx="minor">
            <a:schemeClr val="dk1"/>
          </a:fontRef>
        </p:style>
        <p:txBody>
          <a:bodyPr lIns="130039" tIns="65020" rIns="130039" bIns="65020" rtlCol="0" anchor="ctr"/>
          <a:lstStyle/>
          <a:p>
            <a:pPr algn="ctr"/>
            <a:r>
              <a:rPr lang="ru-RU" sz="2300" b="1" dirty="0"/>
              <a:t>Коморбидность (лат. со - вместе, </a:t>
            </a:r>
            <a:r>
              <a:rPr lang="ru-RU" sz="2300" b="1" dirty="0" err="1"/>
              <a:t>morbus</a:t>
            </a:r>
            <a:r>
              <a:rPr lang="ru-RU" sz="2300" b="1" dirty="0"/>
              <a:t> – болезнь) – это наличие дополнительной клинической картины, которая уже существует или может появиться самостоятельно, помимо текущего заболевания, и всегда отличается от него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Тема Office">
      <a:majorFont>
        <a:latin typeface="Helvetica Light"/>
        <a:ea typeface="Helvetica Light"/>
        <a:cs typeface="Helvetica Light"/>
      </a:majorFont>
      <a:minorFont>
        <a:latin typeface="Helvetica Light"/>
        <a:ea typeface="Helvetica Light"/>
        <a:cs typeface="Helvetica Light"/>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ru-RU"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ru-RU"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Начальная">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TotalTime>
  <Words>1666</Words>
  <Application>Microsoft Office PowerPoint</Application>
  <PresentationFormat>Произвольный</PresentationFormat>
  <Paragraphs>212</Paragraphs>
  <Slides>43</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43</vt:i4>
      </vt:variant>
    </vt:vector>
  </HeadingPairs>
  <TitlesOfParts>
    <vt:vector size="45" baseType="lpstr">
      <vt:lpstr>Тема Office</vt:lpstr>
      <vt:lpstr>Аспект</vt:lpstr>
      <vt:lpstr>О создании секции  «Коморбидность»</vt:lpstr>
      <vt:lpstr>Презентация PowerPoint</vt:lpstr>
      <vt:lpstr>Индивидуальный подход к больному диктует необходимость разностороннего изучения клиники основного, сопутствующих и перенесенных заболеваний, а также их комплексной диагностики и рационального лечения!</vt:lpstr>
      <vt:lpstr>«Организм – это целостная система, а болезнь – это результат неблагоприятного воздействия внешней среды»</vt:lpstr>
      <vt:lpstr>Презентация PowerPoint</vt:lpstr>
      <vt:lpstr>Презентация PowerPoint</vt:lpstr>
      <vt:lpstr>Презентация PowerPoint</vt:lpstr>
      <vt:lpstr>Презентация PowerPoint</vt:lpstr>
      <vt:lpstr>Современная медицина, отличается обилием диагностических методик и разнообразием лечебных процедур, а потому требует конкретизации</vt:lpstr>
      <vt:lpstr>Презентация PowerPoint</vt:lpstr>
      <vt:lpstr>Синонимы коморбидности</vt:lpstr>
      <vt:lpstr>Классификация коморбидности</vt:lpstr>
      <vt:lpstr>Причинная коморбидность</vt:lpstr>
      <vt:lpstr>Осложненная коморбидность</vt:lpstr>
      <vt:lpstr>Ятрогенная коморбидность</vt:lpstr>
      <vt:lpstr>Неуточнённая коморбидность</vt:lpstr>
      <vt:lpstr>Неуточнённая коморбидность</vt:lpstr>
      <vt:lpstr>1. Мужчина 2. 73 года 3. Внезапно возникшая давящая боль за грудиной 4. Ранее боль проходила через несколько минут после приёма нитратов 5. Приём трёх таблеток нитроглицерина обезболивающего эффекта не дал 6. Много лет страдает ИБС 7. Дважды перенес инфаркт миокарда 8. Перенес ОНМК с левосторонней гемиплегией 9. Страдает гипертонической болезнью 10. Страдает сахарным диабетом 2 типа с диабетической нефропатией 11. Страдает ДГПЖ 12. Страдает хроническим панкреатитом 13. Страдает остеопорозом 14. Страдает варикозной болезнью вен ног 15. Перенёс аппендэктомию 16. Перенёс грыжесечение по поводу паховой грыжи слева 17. Перенёс экстракцию хрусталика по поводу катаракты правого глаза  18. Регулярно принимает гипотензивные препараты, мочегонные и пероральные сахароснижающие средства, а также статины, антиагреганты и ноотропы</vt:lpstr>
      <vt:lpstr>Как измерить у него коморбидность?</vt:lpstr>
      <vt:lpstr>Презентация PowerPoint</vt:lpstr>
      <vt:lpstr>Презентация PowerPoint</vt:lpstr>
      <vt:lpstr>Презентация PowerPoint</vt:lpstr>
      <vt:lpstr>Презентация PowerPoint</vt:lpstr>
      <vt:lpstr>1. Мужчина 2. 73 года 3. Внезапно возникшая давящая боль за грудиной 4. Ранее боль проходила через несколько минут после приёма нитратов 5. Приём трёх таблеток нитроглицерина обезболивающего эффекта не дал 6. Много лет страдает ИБС 7. Дважды перенес инфаркт миокарда 8. Перенес ОНМК с левосторонней гемиплегией 9. Страдает гипертонической болезнью 10. Страдает сахарным диабетом 2 типа с диабетической нефропатией 11. Страдает ДГПЖ 12. Страдает хроническим панкреатитом 13. Страдает остеопорозом 14. Страдает варикозной болезнью вен ног 15. Перенёс аппендэктомию 16. Перенёс грыжесечение по поводу паховой грыжи слева 17. Перенёс экстракцию хрусталика по поводу катаракты правого глаза  18. Регулярно принимает гипотензивные препараты, мочегонные и пероральные сахароснижающие средства, а также статины, антиагреганты и ноотропы</vt:lpstr>
      <vt:lpstr>Презентация PowerPoint</vt:lpstr>
      <vt:lpstr>Презентация PowerPoint</vt:lpstr>
      <vt:lpstr>Презентация PowerPoint</vt:lpstr>
      <vt:lpstr>Только аутопсия позволяет достоверно установить структуру коморбидности и непосредственную причину смерти каждого пациента независимо от его возраста, пола и гендерных характеристик</vt:lpstr>
      <vt:lpstr>«Специалист подобен флюсу – полнота его одностороння»</vt:lpstr>
      <vt:lpstr>Основа проспективной профилактики болезней – ретроспективный анализ аутопсий</vt:lpstr>
      <vt:lpstr>Презентация PowerPoint</vt:lpstr>
      <vt:lpstr>Автоматизированная система обработки статистической информации</vt:lpstr>
      <vt:lpstr>Презентация PowerPoint</vt:lpstr>
      <vt:lpstr>Презентация PowerPoint</vt:lpstr>
      <vt:lpstr>статья «Коморбидность» более 10 публикаций в журналах ВАК за последние 3 месяца д.м.н., профессор А.Л. Вёрткин, к.м.н. А.С. Скотников, к.м.н. М.А. Румянцев</vt:lpstr>
      <vt:lpstr>Презентация PowerPoint</vt:lpstr>
      <vt:lpstr>Презентация PowerPoint</vt:lpstr>
      <vt:lpstr>Определить алгоритм комплексного анализа коморбидности, разработать методологию оценки прогноза коморбидных больных и создать клинико-фармакологические модели ведения пациентов с сочетанной патологией</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Людмила</dc:creator>
  <cp:lastModifiedBy>Людмила</cp:lastModifiedBy>
  <cp:revision>26</cp:revision>
  <dcterms:modified xsi:type="dcterms:W3CDTF">2012-12-20T08:12:45Z</dcterms:modified>
</cp:coreProperties>
</file>