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59"/>
    <p:restoredTop sz="92254" autoAdjust="0"/>
  </p:normalViewPr>
  <p:slideViewPr>
    <p:cSldViewPr snapToGrid="0" snapToObjects="1">
      <p:cViewPr varScale="1">
        <p:scale>
          <a:sx n="101" d="100"/>
          <a:sy n="101" d="100"/>
        </p:scale>
        <p:origin x="23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529B4-960A-B64E-9431-98E1018F879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057FF-F125-C649-BCC6-89526F23CAAB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2</a:t>
          </a:r>
        </a:p>
      </dgm:t>
    </dgm:pt>
    <dgm:pt modelId="{D3D10192-7DBB-A146-A528-B2EC88E04BF9}" type="parTrans" cxnId="{B27461E4-E8E2-B74D-B5F5-9EB2A0C06444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17DE288D-5255-2740-B53A-7C19EB2DAA5B}" type="sibTrans" cxnId="{B27461E4-E8E2-B74D-B5F5-9EB2A0C06444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DE4CB747-9FA6-0A49-8BCD-BEAC35CFF7D0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научные симпозиумы </a:t>
          </a:r>
        </a:p>
      </dgm:t>
    </dgm:pt>
    <dgm:pt modelId="{24FA4966-4B71-0143-88D9-7BFBAB75BA09}" type="parTrans" cxnId="{C84EC03E-81A7-FA47-89EF-C3834F064F18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FACF68C6-A3BF-BA4A-8E21-9A9F50421B09}" type="sibTrans" cxnId="{C84EC03E-81A7-FA47-89EF-C3834F064F18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E52D908D-1F2F-174D-A22D-93DE2ADC7A37}">
      <dgm:prSet custT="1"/>
      <dgm:spPr/>
      <dgm:t>
        <a:bodyPr/>
        <a:lstStyle/>
        <a:p>
          <a:pPr rtl="0"/>
          <a:r>
            <a:rPr lang="en-US" sz="1800" b="0">
              <a:latin typeface="Arial"/>
              <a:cs typeface="Arial"/>
            </a:rPr>
            <a:t>1</a:t>
          </a:r>
        </a:p>
      </dgm:t>
    </dgm:pt>
    <dgm:pt modelId="{99D8BEB5-4A7E-B342-A850-FF61DBBE86C0}" type="parTrans" cxnId="{47848B47-BC58-E747-9763-ABB82F15FA01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6E5C80B8-F8F4-4448-B7BC-232B774BF961}" type="sibTrans" cxnId="{47848B47-BC58-E747-9763-ABB82F15FA01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EF89805B-F5BB-B142-B6C6-DEF22428AB82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секционное заседание</a:t>
          </a:r>
        </a:p>
      </dgm:t>
    </dgm:pt>
    <dgm:pt modelId="{E7FF06FF-EC31-FD4A-8F5F-1630CCC2A739}" type="parTrans" cxnId="{E7AAC6DA-E695-664A-9535-15F81346E098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B5CC7A38-A08C-7D4F-8134-F2A3CF0673F5}" type="sibTrans" cxnId="{E7AAC6DA-E695-664A-9535-15F81346E098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40873E1D-1779-1B44-AE15-A798F06FEFF9}">
      <dgm:prSet custT="1"/>
      <dgm:spPr/>
      <dgm:t>
        <a:bodyPr/>
        <a:lstStyle/>
        <a:p>
          <a:pPr rtl="0"/>
          <a:r>
            <a:rPr lang="ru-RU" sz="1800" b="0" dirty="0">
              <a:latin typeface="Arial"/>
              <a:cs typeface="Arial"/>
            </a:rPr>
            <a:t>6 </a:t>
          </a:r>
        </a:p>
      </dgm:t>
    </dgm:pt>
    <dgm:pt modelId="{2BF37D7C-4B9E-3B49-B62B-D546B25455AD}" type="parTrans" cxnId="{365B2922-134F-6D43-B212-1D53A05D9AEC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00EB473C-7E5B-F247-A3CD-59A45441D185}" type="sibTrans" cxnId="{365B2922-134F-6D43-B212-1D53A05D9AEC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B24D9028-89BD-884A-8056-4C323707288E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круглый стол и встречи в «Уголке молодого терапевта»</a:t>
          </a:r>
        </a:p>
      </dgm:t>
    </dgm:pt>
    <dgm:pt modelId="{1574010B-3A74-CF46-87FB-072018A6ED2A}" type="parTrans" cxnId="{8208BEB2-4E7F-8A44-949B-9E4566498183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00BB3728-E289-234D-853B-9E39BF2AFE05}" type="sibTrans" cxnId="{8208BEB2-4E7F-8A44-949B-9E4566498183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8AF42693-C8FB-D942-AFED-C95E5620CCAB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3 </a:t>
          </a:r>
        </a:p>
      </dgm:t>
    </dgm:pt>
    <dgm:pt modelId="{65ED3A40-98D3-E045-8966-9AA405C2D638}" type="parTrans" cxnId="{CB9ABD96-45D3-7C4C-A563-5F17885D4877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6DC933D9-CC7B-154A-90CE-510EF6141D9C}" type="sibTrans" cxnId="{CB9ABD96-45D3-7C4C-A563-5F17885D4877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1E1070A2-E3F9-D949-80DF-F0848E02D314}">
      <dgm:prSet custT="1"/>
      <dgm:spPr/>
      <dgm:t>
        <a:bodyPr/>
        <a:lstStyle/>
        <a:p>
          <a:pPr rtl="0"/>
          <a:r>
            <a:rPr lang="ru-RU" sz="1800" b="0" dirty="0" err="1">
              <a:latin typeface="Arial"/>
              <a:cs typeface="Arial"/>
            </a:rPr>
            <a:t>постерные</a:t>
          </a:r>
          <a:r>
            <a:rPr lang="ru-RU" sz="1800" b="0" dirty="0">
              <a:latin typeface="Arial"/>
              <a:cs typeface="Arial"/>
            </a:rPr>
            <a:t> сессии в «Уголке молодого терапевта» </a:t>
          </a:r>
        </a:p>
      </dgm:t>
    </dgm:pt>
    <dgm:pt modelId="{C760B86B-9C0C-644B-9263-323DAA89F114}" type="parTrans" cxnId="{1A74E730-2580-964E-BACA-0BF3DC7EAAB6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95757AA0-1A7D-8044-978F-3830CCCD2FF5}" type="sibTrans" cxnId="{1A74E730-2580-964E-BACA-0BF3DC7EAAB6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FA3C9D71-E7F3-8E44-98C8-6CE62CEB20C6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1 </a:t>
          </a:r>
        </a:p>
      </dgm:t>
    </dgm:pt>
    <dgm:pt modelId="{947E229C-78C3-1741-8724-5306402E4651}" type="parTrans" cxnId="{83B1987C-82E5-4B4F-88CE-CA58A55659AE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EC6D6152-07F5-D64A-942A-9AEB027CBBD2}" type="sibTrans" cxnId="{83B1987C-82E5-4B4F-88CE-CA58A55659AE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2C867955-8A8F-C442-9104-C450BBFED42E}">
      <dgm:prSet custT="1"/>
      <dgm:spPr/>
      <dgm:t>
        <a:bodyPr/>
        <a:lstStyle/>
        <a:p>
          <a:pPr rtl="0"/>
          <a:r>
            <a:rPr lang="ru-RU" sz="1800" b="0">
              <a:latin typeface="Arial"/>
              <a:cs typeface="Arial"/>
            </a:rPr>
            <a:t>конкурс молодого терапевта на лучшую научную работу</a:t>
          </a:r>
        </a:p>
      </dgm:t>
    </dgm:pt>
    <dgm:pt modelId="{095B1292-EA9C-AB49-A599-43C983E2AD5F}" type="parTrans" cxnId="{23A206A1-7078-C84E-A8AA-501065164A46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87DB7407-7223-FD4B-B51E-93247B33F64D}" type="sibTrans" cxnId="{23A206A1-7078-C84E-A8AA-501065164A46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834A9189-614E-C643-8B6B-8412F8A47C4C}" type="pres">
      <dgm:prSet presAssocID="{7AB529B4-960A-B64E-9431-98E1018F8792}" presName="Name0" presStyleCnt="0">
        <dgm:presLayoutVars>
          <dgm:dir/>
          <dgm:animLvl val="lvl"/>
          <dgm:resizeHandles val="exact"/>
        </dgm:presLayoutVars>
      </dgm:prSet>
      <dgm:spPr/>
    </dgm:pt>
    <dgm:pt modelId="{4891C6F8-90CA-C943-98F9-0C405467E498}" type="pres">
      <dgm:prSet presAssocID="{031057FF-F125-C649-BCC6-89526F23CAAB}" presName="linNode" presStyleCnt="0"/>
      <dgm:spPr/>
    </dgm:pt>
    <dgm:pt modelId="{25349425-8084-AC48-8B63-9D111F21C98C}" type="pres">
      <dgm:prSet presAssocID="{031057FF-F125-C649-BCC6-89526F23CAA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8737574-BFC7-8D4F-BFED-C38BE5131E5C}" type="pres">
      <dgm:prSet presAssocID="{031057FF-F125-C649-BCC6-89526F23CAAB}" presName="descendantText" presStyleLbl="alignAccFollowNode1" presStyleIdx="0" presStyleCnt="5">
        <dgm:presLayoutVars>
          <dgm:bulletEnabled val="1"/>
        </dgm:presLayoutVars>
      </dgm:prSet>
      <dgm:spPr/>
    </dgm:pt>
    <dgm:pt modelId="{9BFAFF92-5CAD-2F40-AA96-D34A7C21C402}" type="pres">
      <dgm:prSet presAssocID="{17DE288D-5255-2740-B53A-7C19EB2DAA5B}" presName="sp" presStyleCnt="0"/>
      <dgm:spPr/>
    </dgm:pt>
    <dgm:pt modelId="{25D0E754-CA2B-4646-8F99-FE361CAD73A2}" type="pres">
      <dgm:prSet presAssocID="{E52D908D-1F2F-174D-A22D-93DE2ADC7A37}" presName="linNode" presStyleCnt="0"/>
      <dgm:spPr/>
    </dgm:pt>
    <dgm:pt modelId="{F5B32586-79CD-2946-A9C9-C57F73DB9BF2}" type="pres">
      <dgm:prSet presAssocID="{E52D908D-1F2F-174D-A22D-93DE2ADC7A3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2DCC370-5E3F-914F-A78E-1EA68B44F092}" type="pres">
      <dgm:prSet presAssocID="{E52D908D-1F2F-174D-A22D-93DE2ADC7A37}" presName="descendantText" presStyleLbl="alignAccFollowNode1" presStyleIdx="1" presStyleCnt="5">
        <dgm:presLayoutVars>
          <dgm:bulletEnabled val="1"/>
        </dgm:presLayoutVars>
      </dgm:prSet>
      <dgm:spPr/>
    </dgm:pt>
    <dgm:pt modelId="{E8EDB3A2-068E-4641-A992-69FFF71B9DE6}" type="pres">
      <dgm:prSet presAssocID="{6E5C80B8-F8F4-4448-B7BC-232B774BF961}" presName="sp" presStyleCnt="0"/>
      <dgm:spPr/>
    </dgm:pt>
    <dgm:pt modelId="{B136E4FF-6DEB-0C42-9A9D-C0A09FD1EDA0}" type="pres">
      <dgm:prSet presAssocID="{40873E1D-1779-1B44-AE15-A798F06FEFF9}" presName="linNode" presStyleCnt="0"/>
      <dgm:spPr/>
    </dgm:pt>
    <dgm:pt modelId="{BFBD95EB-352F-6C49-B37E-C4A2B782F4B9}" type="pres">
      <dgm:prSet presAssocID="{40873E1D-1779-1B44-AE15-A798F06FEFF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5BD994A-B40A-DF45-8B6E-4A394AA9B911}" type="pres">
      <dgm:prSet presAssocID="{40873E1D-1779-1B44-AE15-A798F06FEFF9}" presName="descendantText" presStyleLbl="alignAccFollowNode1" presStyleIdx="2" presStyleCnt="5">
        <dgm:presLayoutVars>
          <dgm:bulletEnabled val="1"/>
        </dgm:presLayoutVars>
      </dgm:prSet>
      <dgm:spPr/>
    </dgm:pt>
    <dgm:pt modelId="{448AE9AC-9F0A-9E44-877B-53BC5F79DCB9}" type="pres">
      <dgm:prSet presAssocID="{00EB473C-7E5B-F247-A3CD-59A45441D185}" presName="sp" presStyleCnt="0"/>
      <dgm:spPr/>
    </dgm:pt>
    <dgm:pt modelId="{28751464-3F6B-B54D-9C5A-DC9C2901CFFC}" type="pres">
      <dgm:prSet presAssocID="{8AF42693-C8FB-D942-AFED-C95E5620CCAB}" presName="linNode" presStyleCnt="0"/>
      <dgm:spPr/>
    </dgm:pt>
    <dgm:pt modelId="{F90627D6-4A14-C94C-B3F5-9B6E2A561E64}" type="pres">
      <dgm:prSet presAssocID="{8AF42693-C8FB-D942-AFED-C95E5620CCA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7DBF426-2842-D947-A70F-607B4C17C20A}" type="pres">
      <dgm:prSet presAssocID="{8AF42693-C8FB-D942-AFED-C95E5620CCAB}" presName="descendantText" presStyleLbl="alignAccFollowNode1" presStyleIdx="3" presStyleCnt="5">
        <dgm:presLayoutVars>
          <dgm:bulletEnabled val="1"/>
        </dgm:presLayoutVars>
      </dgm:prSet>
      <dgm:spPr/>
    </dgm:pt>
    <dgm:pt modelId="{61DE47D6-FB0C-C644-813A-E3B56958D28A}" type="pres">
      <dgm:prSet presAssocID="{6DC933D9-CC7B-154A-90CE-510EF6141D9C}" presName="sp" presStyleCnt="0"/>
      <dgm:spPr/>
    </dgm:pt>
    <dgm:pt modelId="{B493CC01-60D0-5E4A-BE6F-44ACE67AEBD5}" type="pres">
      <dgm:prSet presAssocID="{FA3C9D71-E7F3-8E44-98C8-6CE62CEB20C6}" presName="linNode" presStyleCnt="0"/>
      <dgm:spPr/>
    </dgm:pt>
    <dgm:pt modelId="{14E38DB0-37BF-CC4B-88BC-C4387C1B4000}" type="pres">
      <dgm:prSet presAssocID="{FA3C9D71-E7F3-8E44-98C8-6CE62CEB20C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6B91E0E-0040-8C4F-A8EC-890755FFD9A0}" type="pres">
      <dgm:prSet presAssocID="{FA3C9D71-E7F3-8E44-98C8-6CE62CEB20C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BA1680A-BE4B-CB4E-84B5-A2952DEA9D10}" type="presOf" srcId="{40873E1D-1779-1B44-AE15-A798F06FEFF9}" destId="{BFBD95EB-352F-6C49-B37E-C4A2B782F4B9}" srcOrd="0" destOrd="0" presId="urn:microsoft.com/office/officeart/2005/8/layout/vList5"/>
    <dgm:cxn modelId="{C199BB18-5464-EF49-9A07-1BEFCA85891F}" type="presOf" srcId="{2C867955-8A8F-C442-9104-C450BBFED42E}" destId="{76B91E0E-0040-8C4F-A8EC-890755FFD9A0}" srcOrd="0" destOrd="0" presId="urn:microsoft.com/office/officeart/2005/8/layout/vList5"/>
    <dgm:cxn modelId="{365B2922-134F-6D43-B212-1D53A05D9AEC}" srcId="{7AB529B4-960A-B64E-9431-98E1018F8792}" destId="{40873E1D-1779-1B44-AE15-A798F06FEFF9}" srcOrd="2" destOrd="0" parTransId="{2BF37D7C-4B9E-3B49-B62B-D546B25455AD}" sibTransId="{00EB473C-7E5B-F247-A3CD-59A45441D185}"/>
    <dgm:cxn modelId="{21DD9124-25E6-9449-AF09-84F53B1E86F8}" type="presOf" srcId="{E52D908D-1F2F-174D-A22D-93DE2ADC7A37}" destId="{F5B32586-79CD-2946-A9C9-C57F73DB9BF2}" srcOrd="0" destOrd="0" presId="urn:microsoft.com/office/officeart/2005/8/layout/vList5"/>
    <dgm:cxn modelId="{1A74E730-2580-964E-BACA-0BF3DC7EAAB6}" srcId="{8AF42693-C8FB-D942-AFED-C95E5620CCAB}" destId="{1E1070A2-E3F9-D949-80DF-F0848E02D314}" srcOrd="0" destOrd="0" parTransId="{C760B86B-9C0C-644B-9263-323DAA89F114}" sibTransId="{95757AA0-1A7D-8044-978F-3830CCCD2FF5}"/>
    <dgm:cxn modelId="{C84EC03E-81A7-FA47-89EF-C3834F064F18}" srcId="{031057FF-F125-C649-BCC6-89526F23CAAB}" destId="{DE4CB747-9FA6-0A49-8BCD-BEAC35CFF7D0}" srcOrd="0" destOrd="0" parTransId="{24FA4966-4B71-0143-88D9-7BFBAB75BA09}" sibTransId="{FACF68C6-A3BF-BA4A-8E21-9A9F50421B09}"/>
    <dgm:cxn modelId="{47848B47-BC58-E747-9763-ABB82F15FA01}" srcId="{7AB529B4-960A-B64E-9431-98E1018F8792}" destId="{E52D908D-1F2F-174D-A22D-93DE2ADC7A37}" srcOrd="1" destOrd="0" parTransId="{99D8BEB5-4A7E-B342-A850-FF61DBBE86C0}" sibTransId="{6E5C80B8-F8F4-4448-B7BC-232B774BF961}"/>
    <dgm:cxn modelId="{EFE89749-457E-A848-8946-28B959ED2C05}" type="presOf" srcId="{DE4CB747-9FA6-0A49-8BCD-BEAC35CFF7D0}" destId="{C8737574-BFC7-8D4F-BFED-C38BE5131E5C}" srcOrd="0" destOrd="0" presId="urn:microsoft.com/office/officeart/2005/8/layout/vList5"/>
    <dgm:cxn modelId="{4A9FF94A-EEB8-1649-B2EB-935A6C506016}" type="presOf" srcId="{EF89805B-F5BB-B142-B6C6-DEF22428AB82}" destId="{92DCC370-5E3F-914F-A78E-1EA68B44F092}" srcOrd="0" destOrd="0" presId="urn:microsoft.com/office/officeart/2005/8/layout/vList5"/>
    <dgm:cxn modelId="{B24F8968-4DF4-BE4B-BE3B-C3977AB5F6D6}" type="presOf" srcId="{B24D9028-89BD-884A-8056-4C323707288E}" destId="{65BD994A-B40A-DF45-8B6E-4A394AA9B911}" srcOrd="0" destOrd="0" presId="urn:microsoft.com/office/officeart/2005/8/layout/vList5"/>
    <dgm:cxn modelId="{865C166A-516C-464D-8BB9-BA0EB7EF27A6}" type="presOf" srcId="{7AB529B4-960A-B64E-9431-98E1018F8792}" destId="{834A9189-614E-C643-8B6B-8412F8A47C4C}" srcOrd="0" destOrd="0" presId="urn:microsoft.com/office/officeart/2005/8/layout/vList5"/>
    <dgm:cxn modelId="{D2812771-A8BB-5B48-96F4-EF63A2F053CC}" type="presOf" srcId="{FA3C9D71-E7F3-8E44-98C8-6CE62CEB20C6}" destId="{14E38DB0-37BF-CC4B-88BC-C4387C1B4000}" srcOrd="0" destOrd="0" presId="urn:microsoft.com/office/officeart/2005/8/layout/vList5"/>
    <dgm:cxn modelId="{90814776-DF77-C24B-8A68-D881C7F859EA}" type="presOf" srcId="{1E1070A2-E3F9-D949-80DF-F0848E02D314}" destId="{47DBF426-2842-D947-A70F-607B4C17C20A}" srcOrd="0" destOrd="0" presId="urn:microsoft.com/office/officeart/2005/8/layout/vList5"/>
    <dgm:cxn modelId="{83B1987C-82E5-4B4F-88CE-CA58A55659AE}" srcId="{7AB529B4-960A-B64E-9431-98E1018F8792}" destId="{FA3C9D71-E7F3-8E44-98C8-6CE62CEB20C6}" srcOrd="4" destOrd="0" parTransId="{947E229C-78C3-1741-8724-5306402E4651}" sibTransId="{EC6D6152-07F5-D64A-942A-9AEB027CBBD2}"/>
    <dgm:cxn modelId="{3021C18E-C117-C74B-843B-ED40BF8AB463}" type="presOf" srcId="{8AF42693-C8FB-D942-AFED-C95E5620CCAB}" destId="{F90627D6-4A14-C94C-B3F5-9B6E2A561E64}" srcOrd="0" destOrd="0" presId="urn:microsoft.com/office/officeart/2005/8/layout/vList5"/>
    <dgm:cxn modelId="{CB9ABD96-45D3-7C4C-A563-5F17885D4877}" srcId="{7AB529B4-960A-B64E-9431-98E1018F8792}" destId="{8AF42693-C8FB-D942-AFED-C95E5620CCAB}" srcOrd="3" destOrd="0" parTransId="{65ED3A40-98D3-E045-8966-9AA405C2D638}" sibTransId="{6DC933D9-CC7B-154A-90CE-510EF6141D9C}"/>
    <dgm:cxn modelId="{23A206A1-7078-C84E-A8AA-501065164A46}" srcId="{FA3C9D71-E7F3-8E44-98C8-6CE62CEB20C6}" destId="{2C867955-8A8F-C442-9104-C450BBFED42E}" srcOrd="0" destOrd="0" parTransId="{095B1292-EA9C-AB49-A599-43C983E2AD5F}" sibTransId="{87DB7407-7223-FD4B-B51E-93247B33F64D}"/>
    <dgm:cxn modelId="{8208BEB2-4E7F-8A44-949B-9E4566498183}" srcId="{40873E1D-1779-1B44-AE15-A798F06FEFF9}" destId="{B24D9028-89BD-884A-8056-4C323707288E}" srcOrd="0" destOrd="0" parTransId="{1574010B-3A74-CF46-87FB-072018A6ED2A}" sibTransId="{00BB3728-E289-234D-853B-9E39BF2AFE05}"/>
    <dgm:cxn modelId="{E7AAC6DA-E695-664A-9535-15F81346E098}" srcId="{E52D908D-1F2F-174D-A22D-93DE2ADC7A37}" destId="{EF89805B-F5BB-B142-B6C6-DEF22428AB82}" srcOrd="0" destOrd="0" parTransId="{E7FF06FF-EC31-FD4A-8F5F-1630CCC2A739}" sibTransId="{B5CC7A38-A08C-7D4F-8134-F2A3CF0673F5}"/>
    <dgm:cxn modelId="{B27461E4-E8E2-B74D-B5F5-9EB2A0C06444}" srcId="{7AB529B4-960A-B64E-9431-98E1018F8792}" destId="{031057FF-F125-C649-BCC6-89526F23CAAB}" srcOrd="0" destOrd="0" parTransId="{D3D10192-7DBB-A146-A528-B2EC88E04BF9}" sibTransId="{17DE288D-5255-2740-B53A-7C19EB2DAA5B}"/>
    <dgm:cxn modelId="{7953D1F5-744C-C844-9F8F-A2DE25716F68}" type="presOf" srcId="{031057FF-F125-C649-BCC6-89526F23CAAB}" destId="{25349425-8084-AC48-8B63-9D111F21C98C}" srcOrd="0" destOrd="0" presId="urn:microsoft.com/office/officeart/2005/8/layout/vList5"/>
    <dgm:cxn modelId="{FED0787B-F0B3-664D-8B7F-119012A211B2}" type="presParOf" srcId="{834A9189-614E-C643-8B6B-8412F8A47C4C}" destId="{4891C6F8-90CA-C943-98F9-0C405467E498}" srcOrd="0" destOrd="0" presId="urn:microsoft.com/office/officeart/2005/8/layout/vList5"/>
    <dgm:cxn modelId="{7AF7BB23-4915-504C-A4D6-341A25629947}" type="presParOf" srcId="{4891C6F8-90CA-C943-98F9-0C405467E498}" destId="{25349425-8084-AC48-8B63-9D111F21C98C}" srcOrd="0" destOrd="0" presId="urn:microsoft.com/office/officeart/2005/8/layout/vList5"/>
    <dgm:cxn modelId="{59A48A6A-BBCB-9C4C-AC46-28B1AD130D39}" type="presParOf" srcId="{4891C6F8-90CA-C943-98F9-0C405467E498}" destId="{C8737574-BFC7-8D4F-BFED-C38BE5131E5C}" srcOrd="1" destOrd="0" presId="urn:microsoft.com/office/officeart/2005/8/layout/vList5"/>
    <dgm:cxn modelId="{FC26A365-A591-DB4F-BB61-8F583B8D3B80}" type="presParOf" srcId="{834A9189-614E-C643-8B6B-8412F8A47C4C}" destId="{9BFAFF92-5CAD-2F40-AA96-D34A7C21C402}" srcOrd="1" destOrd="0" presId="urn:microsoft.com/office/officeart/2005/8/layout/vList5"/>
    <dgm:cxn modelId="{D9649099-6F7A-6649-96A3-CC130EC754FC}" type="presParOf" srcId="{834A9189-614E-C643-8B6B-8412F8A47C4C}" destId="{25D0E754-CA2B-4646-8F99-FE361CAD73A2}" srcOrd="2" destOrd="0" presId="urn:microsoft.com/office/officeart/2005/8/layout/vList5"/>
    <dgm:cxn modelId="{05A691A2-22AC-FA4A-B104-F68B05C929C6}" type="presParOf" srcId="{25D0E754-CA2B-4646-8F99-FE361CAD73A2}" destId="{F5B32586-79CD-2946-A9C9-C57F73DB9BF2}" srcOrd="0" destOrd="0" presId="urn:microsoft.com/office/officeart/2005/8/layout/vList5"/>
    <dgm:cxn modelId="{1820C107-34B2-1E4A-91D9-E1B0B53DEC74}" type="presParOf" srcId="{25D0E754-CA2B-4646-8F99-FE361CAD73A2}" destId="{92DCC370-5E3F-914F-A78E-1EA68B44F092}" srcOrd="1" destOrd="0" presId="urn:microsoft.com/office/officeart/2005/8/layout/vList5"/>
    <dgm:cxn modelId="{8DD7F964-CDFD-E340-8F8C-69CD385C5DAD}" type="presParOf" srcId="{834A9189-614E-C643-8B6B-8412F8A47C4C}" destId="{E8EDB3A2-068E-4641-A992-69FFF71B9DE6}" srcOrd="3" destOrd="0" presId="urn:microsoft.com/office/officeart/2005/8/layout/vList5"/>
    <dgm:cxn modelId="{DEBEDE41-F858-5842-8F2B-994F26D601EA}" type="presParOf" srcId="{834A9189-614E-C643-8B6B-8412F8A47C4C}" destId="{B136E4FF-6DEB-0C42-9A9D-C0A09FD1EDA0}" srcOrd="4" destOrd="0" presId="urn:microsoft.com/office/officeart/2005/8/layout/vList5"/>
    <dgm:cxn modelId="{16AA2B03-7620-DE4F-8165-149BAFDB8965}" type="presParOf" srcId="{B136E4FF-6DEB-0C42-9A9D-C0A09FD1EDA0}" destId="{BFBD95EB-352F-6C49-B37E-C4A2B782F4B9}" srcOrd="0" destOrd="0" presId="urn:microsoft.com/office/officeart/2005/8/layout/vList5"/>
    <dgm:cxn modelId="{92CFBFAD-2CE0-BC4F-8FAB-7A6C8133E8F3}" type="presParOf" srcId="{B136E4FF-6DEB-0C42-9A9D-C0A09FD1EDA0}" destId="{65BD994A-B40A-DF45-8B6E-4A394AA9B911}" srcOrd="1" destOrd="0" presId="urn:microsoft.com/office/officeart/2005/8/layout/vList5"/>
    <dgm:cxn modelId="{BA52DCE4-7C80-144E-8B57-FA1F7441EFD4}" type="presParOf" srcId="{834A9189-614E-C643-8B6B-8412F8A47C4C}" destId="{448AE9AC-9F0A-9E44-877B-53BC5F79DCB9}" srcOrd="5" destOrd="0" presId="urn:microsoft.com/office/officeart/2005/8/layout/vList5"/>
    <dgm:cxn modelId="{E6F1940D-F026-044D-AADA-74085384C14D}" type="presParOf" srcId="{834A9189-614E-C643-8B6B-8412F8A47C4C}" destId="{28751464-3F6B-B54D-9C5A-DC9C2901CFFC}" srcOrd="6" destOrd="0" presId="urn:microsoft.com/office/officeart/2005/8/layout/vList5"/>
    <dgm:cxn modelId="{818402F0-8C9C-444C-A458-78B8BB03D8C7}" type="presParOf" srcId="{28751464-3F6B-B54D-9C5A-DC9C2901CFFC}" destId="{F90627D6-4A14-C94C-B3F5-9B6E2A561E64}" srcOrd="0" destOrd="0" presId="urn:microsoft.com/office/officeart/2005/8/layout/vList5"/>
    <dgm:cxn modelId="{FEFC2F84-C688-244C-AE55-064EA8DF4C36}" type="presParOf" srcId="{28751464-3F6B-B54D-9C5A-DC9C2901CFFC}" destId="{47DBF426-2842-D947-A70F-607B4C17C20A}" srcOrd="1" destOrd="0" presId="urn:microsoft.com/office/officeart/2005/8/layout/vList5"/>
    <dgm:cxn modelId="{10FB80BF-6D0D-1C4A-B974-EBA221891D39}" type="presParOf" srcId="{834A9189-614E-C643-8B6B-8412F8A47C4C}" destId="{61DE47D6-FB0C-C644-813A-E3B56958D28A}" srcOrd="7" destOrd="0" presId="urn:microsoft.com/office/officeart/2005/8/layout/vList5"/>
    <dgm:cxn modelId="{3F0B0C87-3E8B-224D-B986-361CBACF093D}" type="presParOf" srcId="{834A9189-614E-C643-8B6B-8412F8A47C4C}" destId="{B493CC01-60D0-5E4A-BE6F-44ACE67AEBD5}" srcOrd="8" destOrd="0" presId="urn:microsoft.com/office/officeart/2005/8/layout/vList5"/>
    <dgm:cxn modelId="{F43C560E-92A6-5040-9C2F-16582D05CAA2}" type="presParOf" srcId="{B493CC01-60D0-5E4A-BE6F-44ACE67AEBD5}" destId="{14E38DB0-37BF-CC4B-88BC-C4387C1B4000}" srcOrd="0" destOrd="0" presId="urn:microsoft.com/office/officeart/2005/8/layout/vList5"/>
    <dgm:cxn modelId="{E8FA2744-67BA-6A4F-8BDC-D7C058A9021B}" type="presParOf" srcId="{B493CC01-60D0-5E4A-BE6F-44ACE67AEBD5}" destId="{76B91E0E-0040-8C4F-A8EC-890755FFD9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E09A0-CDAE-AC46-9E26-3E81FA92D1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5D3119-9A68-6E44-A344-B3E4379B3D4D}">
      <dgm:prSet custT="1"/>
      <dgm:spPr/>
      <dgm:t>
        <a:bodyPr/>
        <a:lstStyle/>
        <a:p>
          <a:pPr rtl="0"/>
          <a:r>
            <a:rPr lang="ru-RU" sz="1600" b="1" dirty="0">
              <a:latin typeface="Arial"/>
              <a:cs typeface="Arial"/>
            </a:rPr>
            <a:t>1 место</a:t>
          </a:r>
          <a:endParaRPr lang="ru-RU" sz="1600" dirty="0">
            <a:latin typeface="Arial"/>
            <a:cs typeface="Arial"/>
          </a:endParaRPr>
        </a:p>
      </dgm:t>
    </dgm:pt>
    <dgm:pt modelId="{A5EC7738-38A5-7D4F-9484-F961C5C516DC}" type="parTrans" cxnId="{51B77304-ACC9-EC4F-B8AE-407FD27B799B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07A09346-6A42-0642-950D-6545AA038332}" type="sibTrans" cxnId="{51B77304-ACC9-EC4F-B8AE-407FD27B799B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8D6D38F8-718F-EE43-96FE-468B4A4B30BF}">
      <dgm:prSet custT="1"/>
      <dgm:spPr/>
      <dgm:t>
        <a:bodyPr/>
        <a:lstStyle/>
        <a:p>
          <a:pPr rtl="0"/>
          <a:r>
            <a:rPr lang="ru-RU" sz="1600" b="1" dirty="0">
              <a:latin typeface="Arial"/>
              <a:cs typeface="Arial"/>
            </a:rPr>
            <a:t>С.В. </a:t>
          </a:r>
          <a:r>
            <a:rPr lang="ru-RU" sz="1600" b="1" dirty="0" err="1">
              <a:latin typeface="Arial"/>
              <a:cs typeface="Arial"/>
            </a:rPr>
            <a:t>Диль</a:t>
          </a:r>
          <a:r>
            <a:rPr lang="ru-RU" sz="1600" b="1" dirty="0">
              <a:latin typeface="Arial"/>
              <a:cs typeface="Arial"/>
            </a:rPr>
            <a:t> (г. Томск) </a:t>
          </a:r>
          <a:r>
            <a:rPr lang="ru-RU" sz="1600" dirty="0">
              <a:latin typeface="Arial"/>
              <a:cs typeface="Arial"/>
            </a:rPr>
            <a:t>«Эффективность и безопасность </a:t>
          </a:r>
          <a:r>
            <a:rPr lang="ru-RU" sz="1600" dirty="0" err="1">
              <a:latin typeface="Arial"/>
              <a:cs typeface="Arial"/>
            </a:rPr>
            <a:t>интракоронарного</a:t>
          </a:r>
          <a:r>
            <a:rPr lang="ru-RU" sz="1600" dirty="0">
              <a:latin typeface="Arial"/>
              <a:cs typeface="Arial"/>
            </a:rPr>
            <a:t> введения </a:t>
          </a:r>
          <a:r>
            <a:rPr lang="ru-RU" sz="1600" dirty="0" err="1">
              <a:latin typeface="Arial"/>
              <a:cs typeface="Arial"/>
            </a:rPr>
            <a:t>эпинефрина</a:t>
          </a:r>
          <a:r>
            <a:rPr lang="ru-RU" sz="1600" dirty="0">
              <a:latin typeface="Arial"/>
              <a:cs typeface="Arial"/>
            </a:rPr>
            <a:t> при рефрактерном феномене </a:t>
          </a:r>
          <a:r>
            <a:rPr lang="ru-RU" sz="1600" dirty="0" err="1">
              <a:latin typeface="Arial"/>
              <a:cs typeface="Arial"/>
            </a:rPr>
            <a:t>no-reflow</a:t>
          </a:r>
          <a:r>
            <a:rPr lang="ru-RU" sz="1600" dirty="0">
              <a:latin typeface="Arial"/>
              <a:cs typeface="Arial"/>
            </a:rPr>
            <a:t>»</a:t>
          </a:r>
        </a:p>
      </dgm:t>
    </dgm:pt>
    <dgm:pt modelId="{0158A9A2-0118-F144-955F-03BFA220F131}" type="parTrans" cxnId="{8BCF3856-C72C-8143-A8A7-E59DD37F781C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3DE8F81-C136-3C42-9E38-EE256C3D2715}" type="sibTrans" cxnId="{8BCF3856-C72C-8143-A8A7-E59DD37F781C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411A1DED-4C56-964D-BE31-59EFBF391B71}">
      <dgm:prSet custT="1"/>
      <dgm:spPr/>
      <dgm:t>
        <a:bodyPr/>
        <a:lstStyle/>
        <a:p>
          <a:pPr rtl="0"/>
          <a:r>
            <a:rPr lang="ru-RU" sz="1600" b="1">
              <a:latin typeface="Arial"/>
              <a:cs typeface="Arial"/>
            </a:rPr>
            <a:t>2 место</a:t>
          </a:r>
          <a:endParaRPr lang="ru-RU" sz="1600">
            <a:latin typeface="Arial"/>
            <a:cs typeface="Arial"/>
          </a:endParaRPr>
        </a:p>
      </dgm:t>
    </dgm:pt>
    <dgm:pt modelId="{9DA7E338-4D66-CF42-B69D-3CF3B113FD1A}" type="parTrans" cxnId="{6BA816B7-2760-1F43-BAFE-A977CB0814C1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0D6E8B6B-7BAD-9A40-AD47-66C8AC1C83B7}" type="sibTrans" cxnId="{6BA816B7-2760-1F43-BAFE-A977CB0814C1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7DA35A67-48AE-F447-B1AB-094455E4AFE6}">
      <dgm:prSet custT="1"/>
      <dgm:spPr/>
      <dgm:t>
        <a:bodyPr/>
        <a:lstStyle/>
        <a:p>
          <a:pPr rtl="0"/>
          <a:r>
            <a:rPr lang="ru-RU" sz="1600" b="1" dirty="0">
              <a:latin typeface="Arial"/>
              <a:cs typeface="Arial"/>
            </a:rPr>
            <a:t>К.В. Комиссарова (г. Москва) </a:t>
          </a:r>
          <a:r>
            <a:rPr lang="ru-RU" sz="1600" dirty="0">
              <a:latin typeface="Arial"/>
              <a:cs typeface="Arial"/>
            </a:rPr>
            <a:t>«Поражение легких степени КТ-4, вызванное вирусом SARS-CoV-2: результаты отдаленного наблюдения»</a:t>
          </a:r>
        </a:p>
      </dgm:t>
    </dgm:pt>
    <dgm:pt modelId="{20B5F277-81FC-484B-94FD-69CA0F48D512}" type="parTrans" cxnId="{82B0F3C7-C6CC-4646-A883-3509F3223718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2BFFDD77-712B-9240-A68C-3E651433A362}" type="sibTrans" cxnId="{82B0F3C7-C6CC-4646-A883-3509F3223718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404DC310-EF14-D54C-AB79-3DD1AC8A0CBE}">
      <dgm:prSet custT="1"/>
      <dgm:spPr/>
      <dgm:t>
        <a:bodyPr/>
        <a:lstStyle/>
        <a:p>
          <a:pPr rtl="0"/>
          <a:r>
            <a:rPr lang="ru-RU" sz="1600" b="1">
              <a:latin typeface="Arial"/>
              <a:cs typeface="Arial"/>
            </a:rPr>
            <a:t>3 место</a:t>
          </a:r>
          <a:endParaRPr lang="ru-RU" sz="1600">
            <a:latin typeface="Arial"/>
            <a:cs typeface="Arial"/>
          </a:endParaRPr>
        </a:p>
      </dgm:t>
    </dgm:pt>
    <dgm:pt modelId="{87B355BD-E2F2-A444-8320-406C4047CFE5}" type="parTrans" cxnId="{19B1A8FA-D320-4E48-AA7C-F81AC7F104B4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8F8D2B5E-7673-454E-9414-DD6CB4B018DB}" type="sibTrans" cxnId="{19B1A8FA-D320-4E48-AA7C-F81AC7F104B4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83B1B16-C52C-324F-9CF8-958BD2A866EB}">
      <dgm:prSet custT="1"/>
      <dgm:spPr/>
      <dgm:t>
        <a:bodyPr/>
        <a:lstStyle/>
        <a:p>
          <a:pPr rtl="0"/>
          <a:r>
            <a:rPr lang="ru-RU" sz="1600" b="1" dirty="0">
              <a:latin typeface="Arial"/>
              <a:cs typeface="Arial"/>
            </a:rPr>
            <a:t>И.А. </a:t>
          </a:r>
          <a:r>
            <a:rPr lang="ru-RU" sz="1600" b="1" dirty="0" err="1">
              <a:latin typeface="Arial"/>
              <a:cs typeface="Arial"/>
            </a:rPr>
            <a:t>Мисан</a:t>
          </a:r>
          <a:r>
            <a:rPr lang="ru-RU" sz="1600" b="1" dirty="0">
              <a:latin typeface="Arial"/>
              <a:cs typeface="Arial"/>
            </a:rPr>
            <a:t> (г. Москва) </a:t>
          </a:r>
          <a:r>
            <a:rPr lang="ru-RU" sz="1600" dirty="0">
              <a:latin typeface="Arial"/>
              <a:cs typeface="Arial"/>
            </a:rPr>
            <a:t>«Оценка функционального состояния почек, бессимптомной </a:t>
          </a:r>
          <a:r>
            <a:rPr lang="ru-RU" sz="1600" dirty="0" err="1">
              <a:latin typeface="Arial"/>
              <a:cs typeface="Arial"/>
            </a:rPr>
            <a:t>гиперурикемии</a:t>
          </a:r>
          <a:r>
            <a:rPr lang="ru-RU" sz="1600" dirty="0">
              <a:latin typeface="Arial"/>
              <a:cs typeface="Arial"/>
            </a:rPr>
            <a:t> и воспалительных изменений у пациентов с хронической сердечной недостаточностью и неалкогольной жировой болезнью печени»</a:t>
          </a:r>
        </a:p>
      </dgm:t>
    </dgm:pt>
    <dgm:pt modelId="{9DFE1498-F4C7-A945-ADE6-B3EACBB11EBB}" type="parTrans" cxnId="{9C969592-1F65-6846-83CB-E03663FFB5CE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83F58CD-6464-B540-AE68-085E7E55940C}" type="sibTrans" cxnId="{9C969592-1F65-6846-83CB-E03663FFB5CE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28BD6AA1-11D1-E640-A71F-7A2CF28E3DBB}" type="pres">
      <dgm:prSet presAssocID="{0A5E09A0-CDAE-AC46-9E26-3E81FA92D1D8}" presName="linear" presStyleCnt="0">
        <dgm:presLayoutVars>
          <dgm:dir/>
          <dgm:animLvl val="lvl"/>
          <dgm:resizeHandles val="exact"/>
        </dgm:presLayoutVars>
      </dgm:prSet>
      <dgm:spPr/>
    </dgm:pt>
    <dgm:pt modelId="{8387B3C7-0924-F840-9DB8-8A01671F0D71}" type="pres">
      <dgm:prSet presAssocID="{0C5D3119-9A68-6E44-A344-B3E4379B3D4D}" presName="parentLin" presStyleCnt="0"/>
      <dgm:spPr/>
    </dgm:pt>
    <dgm:pt modelId="{FFF0ABAC-D7C0-C049-80B7-433CA905F4D0}" type="pres">
      <dgm:prSet presAssocID="{0C5D3119-9A68-6E44-A344-B3E4379B3D4D}" presName="parentLeftMargin" presStyleLbl="node1" presStyleIdx="0" presStyleCnt="3"/>
      <dgm:spPr/>
    </dgm:pt>
    <dgm:pt modelId="{AC2870B4-958B-F04B-A5F9-B039D6964550}" type="pres">
      <dgm:prSet presAssocID="{0C5D3119-9A68-6E44-A344-B3E4379B3D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8E5F53-4C1A-7948-88B8-453772530D8A}" type="pres">
      <dgm:prSet presAssocID="{0C5D3119-9A68-6E44-A344-B3E4379B3D4D}" presName="negativeSpace" presStyleCnt="0"/>
      <dgm:spPr/>
    </dgm:pt>
    <dgm:pt modelId="{78376F81-A7A8-AF4B-94DD-E8C08969679A}" type="pres">
      <dgm:prSet presAssocID="{0C5D3119-9A68-6E44-A344-B3E4379B3D4D}" presName="childText" presStyleLbl="conFgAcc1" presStyleIdx="0" presStyleCnt="3">
        <dgm:presLayoutVars>
          <dgm:bulletEnabled val="1"/>
        </dgm:presLayoutVars>
      </dgm:prSet>
      <dgm:spPr/>
    </dgm:pt>
    <dgm:pt modelId="{19BE4FAD-9DCB-3A4C-8693-0910FE76E291}" type="pres">
      <dgm:prSet presAssocID="{07A09346-6A42-0642-950D-6545AA038332}" presName="spaceBetweenRectangles" presStyleCnt="0"/>
      <dgm:spPr/>
    </dgm:pt>
    <dgm:pt modelId="{E2502C24-A7C7-0A49-91CD-F82E80475C9F}" type="pres">
      <dgm:prSet presAssocID="{411A1DED-4C56-964D-BE31-59EFBF391B71}" presName="parentLin" presStyleCnt="0"/>
      <dgm:spPr/>
    </dgm:pt>
    <dgm:pt modelId="{E98AA0D2-DD79-2240-99B2-B389C2F8225D}" type="pres">
      <dgm:prSet presAssocID="{411A1DED-4C56-964D-BE31-59EFBF391B71}" presName="parentLeftMargin" presStyleLbl="node1" presStyleIdx="0" presStyleCnt="3"/>
      <dgm:spPr/>
    </dgm:pt>
    <dgm:pt modelId="{841F424E-3C8D-D845-A193-062A26226D9A}" type="pres">
      <dgm:prSet presAssocID="{411A1DED-4C56-964D-BE31-59EFBF391B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1948C1-5AEC-8248-BB0E-1A2ACB149173}" type="pres">
      <dgm:prSet presAssocID="{411A1DED-4C56-964D-BE31-59EFBF391B71}" presName="negativeSpace" presStyleCnt="0"/>
      <dgm:spPr/>
    </dgm:pt>
    <dgm:pt modelId="{36C9FCC5-DB89-0648-91BC-6DFE0617716E}" type="pres">
      <dgm:prSet presAssocID="{411A1DED-4C56-964D-BE31-59EFBF391B71}" presName="childText" presStyleLbl="conFgAcc1" presStyleIdx="1" presStyleCnt="3">
        <dgm:presLayoutVars>
          <dgm:bulletEnabled val="1"/>
        </dgm:presLayoutVars>
      </dgm:prSet>
      <dgm:spPr/>
    </dgm:pt>
    <dgm:pt modelId="{D09555A3-2FBC-8B4E-BFA1-EAFA8AC8970A}" type="pres">
      <dgm:prSet presAssocID="{0D6E8B6B-7BAD-9A40-AD47-66C8AC1C83B7}" presName="spaceBetweenRectangles" presStyleCnt="0"/>
      <dgm:spPr/>
    </dgm:pt>
    <dgm:pt modelId="{1E2B7491-E975-BD4B-B82E-401597AB160B}" type="pres">
      <dgm:prSet presAssocID="{404DC310-EF14-D54C-AB79-3DD1AC8A0CBE}" presName="parentLin" presStyleCnt="0"/>
      <dgm:spPr/>
    </dgm:pt>
    <dgm:pt modelId="{59B6F0E3-2B8F-CF43-A984-F8CC7AEABD99}" type="pres">
      <dgm:prSet presAssocID="{404DC310-EF14-D54C-AB79-3DD1AC8A0CBE}" presName="parentLeftMargin" presStyleLbl="node1" presStyleIdx="1" presStyleCnt="3"/>
      <dgm:spPr/>
    </dgm:pt>
    <dgm:pt modelId="{B457EDAB-399A-B34A-AE24-00AADE07B7DC}" type="pres">
      <dgm:prSet presAssocID="{404DC310-EF14-D54C-AB79-3DD1AC8A0C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0402720-DFD5-E842-8E38-D5ACBB6700BE}" type="pres">
      <dgm:prSet presAssocID="{404DC310-EF14-D54C-AB79-3DD1AC8A0CBE}" presName="negativeSpace" presStyleCnt="0"/>
      <dgm:spPr/>
    </dgm:pt>
    <dgm:pt modelId="{FB723D71-1B32-9143-BB8F-570E71680137}" type="pres">
      <dgm:prSet presAssocID="{404DC310-EF14-D54C-AB79-3DD1AC8A0C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B77304-ACC9-EC4F-B8AE-407FD27B799B}" srcId="{0A5E09A0-CDAE-AC46-9E26-3E81FA92D1D8}" destId="{0C5D3119-9A68-6E44-A344-B3E4379B3D4D}" srcOrd="0" destOrd="0" parTransId="{A5EC7738-38A5-7D4F-9484-F961C5C516DC}" sibTransId="{07A09346-6A42-0642-950D-6545AA038332}"/>
    <dgm:cxn modelId="{5300690E-3EDA-CF4A-A482-EE53B02A9066}" type="presOf" srcId="{411A1DED-4C56-964D-BE31-59EFBF391B71}" destId="{E98AA0D2-DD79-2240-99B2-B389C2F8225D}" srcOrd="0" destOrd="0" presId="urn:microsoft.com/office/officeart/2005/8/layout/list1"/>
    <dgm:cxn modelId="{A3A4A21B-E5A9-9A42-99CA-C5118878452B}" type="presOf" srcId="{404DC310-EF14-D54C-AB79-3DD1AC8A0CBE}" destId="{59B6F0E3-2B8F-CF43-A984-F8CC7AEABD99}" srcOrd="0" destOrd="0" presId="urn:microsoft.com/office/officeart/2005/8/layout/list1"/>
    <dgm:cxn modelId="{46AAE21F-6810-5043-AD0A-E2656D136D1B}" type="presOf" srcId="{411A1DED-4C56-964D-BE31-59EFBF391B71}" destId="{841F424E-3C8D-D845-A193-062A26226D9A}" srcOrd="1" destOrd="0" presId="urn:microsoft.com/office/officeart/2005/8/layout/list1"/>
    <dgm:cxn modelId="{5C6C172A-B5F1-E148-B6DE-6BF5854C7615}" type="presOf" srcId="{7DA35A67-48AE-F447-B1AB-094455E4AFE6}" destId="{36C9FCC5-DB89-0648-91BC-6DFE0617716E}" srcOrd="0" destOrd="0" presId="urn:microsoft.com/office/officeart/2005/8/layout/list1"/>
    <dgm:cxn modelId="{21BF012E-559D-9242-AE1E-BEA826AE6767}" type="presOf" srcId="{0C5D3119-9A68-6E44-A344-B3E4379B3D4D}" destId="{AC2870B4-958B-F04B-A5F9-B039D6964550}" srcOrd="1" destOrd="0" presId="urn:microsoft.com/office/officeart/2005/8/layout/list1"/>
    <dgm:cxn modelId="{5FCFBB33-79A9-7945-8438-2BA6EFC78275}" type="presOf" srcId="{404DC310-EF14-D54C-AB79-3DD1AC8A0CBE}" destId="{B457EDAB-399A-B34A-AE24-00AADE07B7DC}" srcOrd="1" destOrd="0" presId="urn:microsoft.com/office/officeart/2005/8/layout/list1"/>
    <dgm:cxn modelId="{8BCF3856-C72C-8143-A8A7-E59DD37F781C}" srcId="{0C5D3119-9A68-6E44-A344-B3E4379B3D4D}" destId="{8D6D38F8-718F-EE43-96FE-468B4A4B30BF}" srcOrd="0" destOrd="0" parTransId="{0158A9A2-0118-F144-955F-03BFA220F131}" sibTransId="{F3DE8F81-C136-3C42-9E38-EE256C3D2715}"/>
    <dgm:cxn modelId="{C05FD06E-00B1-D144-8BE7-2FEA93A74E6E}" type="presOf" srcId="{8D6D38F8-718F-EE43-96FE-468B4A4B30BF}" destId="{78376F81-A7A8-AF4B-94DD-E8C08969679A}" srcOrd="0" destOrd="0" presId="urn:microsoft.com/office/officeart/2005/8/layout/list1"/>
    <dgm:cxn modelId="{7CA5BB88-41DD-5142-8E92-F1B09755C6ED}" type="presOf" srcId="{0C5D3119-9A68-6E44-A344-B3E4379B3D4D}" destId="{FFF0ABAC-D7C0-C049-80B7-433CA905F4D0}" srcOrd="0" destOrd="0" presId="urn:microsoft.com/office/officeart/2005/8/layout/list1"/>
    <dgm:cxn modelId="{9C969592-1F65-6846-83CB-E03663FFB5CE}" srcId="{404DC310-EF14-D54C-AB79-3DD1AC8A0CBE}" destId="{F83B1B16-C52C-324F-9CF8-958BD2A866EB}" srcOrd="0" destOrd="0" parTransId="{9DFE1498-F4C7-A945-ADE6-B3EACBB11EBB}" sibTransId="{F83F58CD-6464-B540-AE68-085E7E55940C}"/>
    <dgm:cxn modelId="{6BA816B7-2760-1F43-BAFE-A977CB0814C1}" srcId="{0A5E09A0-CDAE-AC46-9E26-3E81FA92D1D8}" destId="{411A1DED-4C56-964D-BE31-59EFBF391B71}" srcOrd="1" destOrd="0" parTransId="{9DA7E338-4D66-CF42-B69D-3CF3B113FD1A}" sibTransId="{0D6E8B6B-7BAD-9A40-AD47-66C8AC1C83B7}"/>
    <dgm:cxn modelId="{FB7D46BD-3D43-3146-84A4-5ADB1F925E7D}" type="presOf" srcId="{0A5E09A0-CDAE-AC46-9E26-3E81FA92D1D8}" destId="{28BD6AA1-11D1-E640-A71F-7A2CF28E3DBB}" srcOrd="0" destOrd="0" presId="urn:microsoft.com/office/officeart/2005/8/layout/list1"/>
    <dgm:cxn modelId="{82B0F3C7-C6CC-4646-A883-3509F3223718}" srcId="{411A1DED-4C56-964D-BE31-59EFBF391B71}" destId="{7DA35A67-48AE-F447-B1AB-094455E4AFE6}" srcOrd="0" destOrd="0" parTransId="{20B5F277-81FC-484B-94FD-69CA0F48D512}" sibTransId="{2BFFDD77-712B-9240-A68C-3E651433A362}"/>
    <dgm:cxn modelId="{19B1A8FA-D320-4E48-AA7C-F81AC7F104B4}" srcId="{0A5E09A0-CDAE-AC46-9E26-3E81FA92D1D8}" destId="{404DC310-EF14-D54C-AB79-3DD1AC8A0CBE}" srcOrd="2" destOrd="0" parTransId="{87B355BD-E2F2-A444-8320-406C4047CFE5}" sibTransId="{8F8D2B5E-7673-454E-9414-DD6CB4B018DB}"/>
    <dgm:cxn modelId="{B3EF09FF-C9A3-D04E-97FE-47AD7E0C4788}" type="presOf" srcId="{F83B1B16-C52C-324F-9CF8-958BD2A866EB}" destId="{FB723D71-1B32-9143-BB8F-570E71680137}" srcOrd="0" destOrd="0" presId="urn:microsoft.com/office/officeart/2005/8/layout/list1"/>
    <dgm:cxn modelId="{41CDD762-5A51-3149-931C-ED5D650772CA}" type="presParOf" srcId="{28BD6AA1-11D1-E640-A71F-7A2CF28E3DBB}" destId="{8387B3C7-0924-F840-9DB8-8A01671F0D71}" srcOrd="0" destOrd="0" presId="urn:microsoft.com/office/officeart/2005/8/layout/list1"/>
    <dgm:cxn modelId="{9BF5B5E2-235D-2D48-97C9-C211A06E8961}" type="presParOf" srcId="{8387B3C7-0924-F840-9DB8-8A01671F0D71}" destId="{FFF0ABAC-D7C0-C049-80B7-433CA905F4D0}" srcOrd="0" destOrd="0" presId="urn:microsoft.com/office/officeart/2005/8/layout/list1"/>
    <dgm:cxn modelId="{762E28FA-0F8B-1242-993F-C2F3F0976514}" type="presParOf" srcId="{8387B3C7-0924-F840-9DB8-8A01671F0D71}" destId="{AC2870B4-958B-F04B-A5F9-B039D6964550}" srcOrd="1" destOrd="0" presId="urn:microsoft.com/office/officeart/2005/8/layout/list1"/>
    <dgm:cxn modelId="{5AC31D93-35E4-5641-8EA1-C69A75259B9F}" type="presParOf" srcId="{28BD6AA1-11D1-E640-A71F-7A2CF28E3DBB}" destId="{708E5F53-4C1A-7948-88B8-453772530D8A}" srcOrd="1" destOrd="0" presId="urn:microsoft.com/office/officeart/2005/8/layout/list1"/>
    <dgm:cxn modelId="{65506D32-36E8-F34C-AD97-5B48AC7D396E}" type="presParOf" srcId="{28BD6AA1-11D1-E640-A71F-7A2CF28E3DBB}" destId="{78376F81-A7A8-AF4B-94DD-E8C08969679A}" srcOrd="2" destOrd="0" presId="urn:microsoft.com/office/officeart/2005/8/layout/list1"/>
    <dgm:cxn modelId="{978A9F75-291C-3642-AEC8-DA113C3CD9F7}" type="presParOf" srcId="{28BD6AA1-11D1-E640-A71F-7A2CF28E3DBB}" destId="{19BE4FAD-9DCB-3A4C-8693-0910FE76E291}" srcOrd="3" destOrd="0" presId="urn:microsoft.com/office/officeart/2005/8/layout/list1"/>
    <dgm:cxn modelId="{05941A5A-4527-664B-88FC-6EFDD0D4F523}" type="presParOf" srcId="{28BD6AA1-11D1-E640-A71F-7A2CF28E3DBB}" destId="{E2502C24-A7C7-0A49-91CD-F82E80475C9F}" srcOrd="4" destOrd="0" presId="urn:microsoft.com/office/officeart/2005/8/layout/list1"/>
    <dgm:cxn modelId="{15640CEC-592A-034F-80F6-47981CCE73C0}" type="presParOf" srcId="{E2502C24-A7C7-0A49-91CD-F82E80475C9F}" destId="{E98AA0D2-DD79-2240-99B2-B389C2F8225D}" srcOrd="0" destOrd="0" presId="urn:microsoft.com/office/officeart/2005/8/layout/list1"/>
    <dgm:cxn modelId="{305D4CCC-3732-2D4C-9176-69D025497AEA}" type="presParOf" srcId="{E2502C24-A7C7-0A49-91CD-F82E80475C9F}" destId="{841F424E-3C8D-D845-A193-062A26226D9A}" srcOrd="1" destOrd="0" presId="urn:microsoft.com/office/officeart/2005/8/layout/list1"/>
    <dgm:cxn modelId="{094C206B-ACC1-564A-8268-7BA48C2E3739}" type="presParOf" srcId="{28BD6AA1-11D1-E640-A71F-7A2CF28E3DBB}" destId="{361948C1-5AEC-8248-BB0E-1A2ACB149173}" srcOrd="5" destOrd="0" presId="urn:microsoft.com/office/officeart/2005/8/layout/list1"/>
    <dgm:cxn modelId="{64DB84BE-9786-A143-9108-44FFF9C73398}" type="presParOf" srcId="{28BD6AA1-11D1-E640-A71F-7A2CF28E3DBB}" destId="{36C9FCC5-DB89-0648-91BC-6DFE0617716E}" srcOrd="6" destOrd="0" presId="urn:microsoft.com/office/officeart/2005/8/layout/list1"/>
    <dgm:cxn modelId="{D758D71D-D895-7A4E-9DC7-5BA8B744C87C}" type="presParOf" srcId="{28BD6AA1-11D1-E640-A71F-7A2CF28E3DBB}" destId="{D09555A3-2FBC-8B4E-BFA1-EAFA8AC8970A}" srcOrd="7" destOrd="0" presId="urn:microsoft.com/office/officeart/2005/8/layout/list1"/>
    <dgm:cxn modelId="{C0B73589-D330-BF4B-8006-79470D77FD9F}" type="presParOf" srcId="{28BD6AA1-11D1-E640-A71F-7A2CF28E3DBB}" destId="{1E2B7491-E975-BD4B-B82E-401597AB160B}" srcOrd="8" destOrd="0" presId="urn:microsoft.com/office/officeart/2005/8/layout/list1"/>
    <dgm:cxn modelId="{C47C94C6-86ED-B64D-A7D0-7FC85C58883D}" type="presParOf" srcId="{1E2B7491-E975-BD4B-B82E-401597AB160B}" destId="{59B6F0E3-2B8F-CF43-A984-F8CC7AEABD99}" srcOrd="0" destOrd="0" presId="urn:microsoft.com/office/officeart/2005/8/layout/list1"/>
    <dgm:cxn modelId="{3FDA50B4-5D0A-7940-A15D-70C3F308AFE3}" type="presParOf" srcId="{1E2B7491-E975-BD4B-B82E-401597AB160B}" destId="{B457EDAB-399A-B34A-AE24-00AADE07B7DC}" srcOrd="1" destOrd="0" presId="urn:microsoft.com/office/officeart/2005/8/layout/list1"/>
    <dgm:cxn modelId="{DBC87E12-5764-B844-8281-1C215753E861}" type="presParOf" srcId="{28BD6AA1-11D1-E640-A71F-7A2CF28E3DBB}" destId="{A0402720-DFD5-E842-8E38-D5ACBB6700BE}" srcOrd="9" destOrd="0" presId="urn:microsoft.com/office/officeart/2005/8/layout/list1"/>
    <dgm:cxn modelId="{2879458E-82E8-0343-817D-57DF3F66ED45}" type="presParOf" srcId="{28BD6AA1-11D1-E640-A71F-7A2CF28E3DBB}" destId="{FB723D71-1B32-9143-BB8F-570E716801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7574-BFC7-8D4F-BFED-C38BE5131E5C}">
      <dsp:nvSpPr>
        <dsp:cNvPr id="0" name=""/>
        <dsp:cNvSpPr/>
      </dsp:nvSpPr>
      <dsp:spPr>
        <a:xfrm rot="5400000">
          <a:off x="6536120" y="-2852960"/>
          <a:ext cx="567703" cy="6418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>
              <a:latin typeface="Arial"/>
              <a:cs typeface="Arial"/>
            </a:rPr>
            <a:t>научные симпозиумы </a:t>
          </a:r>
        </a:p>
      </dsp:txBody>
      <dsp:txXfrm rot="-5400000">
        <a:off x="3610574" y="100299"/>
        <a:ext cx="6391084" cy="512277"/>
      </dsp:txXfrm>
    </dsp:sp>
    <dsp:sp modelId="{25349425-8084-AC48-8B63-9D111F21C98C}">
      <dsp:nvSpPr>
        <dsp:cNvPr id="0" name=""/>
        <dsp:cNvSpPr/>
      </dsp:nvSpPr>
      <dsp:spPr>
        <a:xfrm>
          <a:off x="0" y="1623"/>
          <a:ext cx="3610573" cy="709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Arial"/>
              <a:cs typeface="Arial"/>
            </a:rPr>
            <a:t>2</a:t>
          </a:r>
        </a:p>
      </dsp:txBody>
      <dsp:txXfrm>
        <a:off x="34641" y="36264"/>
        <a:ext cx="3541291" cy="640347"/>
      </dsp:txXfrm>
    </dsp:sp>
    <dsp:sp modelId="{92DCC370-5E3F-914F-A78E-1EA68B44F092}">
      <dsp:nvSpPr>
        <dsp:cNvPr id="0" name=""/>
        <dsp:cNvSpPr/>
      </dsp:nvSpPr>
      <dsp:spPr>
        <a:xfrm rot="5400000">
          <a:off x="6536120" y="-2107850"/>
          <a:ext cx="567703" cy="6418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>
              <a:latin typeface="Arial"/>
              <a:cs typeface="Arial"/>
            </a:rPr>
            <a:t>секционное заседание</a:t>
          </a:r>
        </a:p>
      </dsp:txBody>
      <dsp:txXfrm rot="-5400000">
        <a:off x="3610574" y="845409"/>
        <a:ext cx="6391084" cy="512277"/>
      </dsp:txXfrm>
    </dsp:sp>
    <dsp:sp modelId="{F5B32586-79CD-2946-A9C9-C57F73DB9BF2}">
      <dsp:nvSpPr>
        <dsp:cNvPr id="0" name=""/>
        <dsp:cNvSpPr/>
      </dsp:nvSpPr>
      <dsp:spPr>
        <a:xfrm>
          <a:off x="0" y="746733"/>
          <a:ext cx="3610573" cy="709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rial"/>
              <a:cs typeface="Arial"/>
            </a:rPr>
            <a:t>1</a:t>
          </a:r>
        </a:p>
      </dsp:txBody>
      <dsp:txXfrm>
        <a:off x="34641" y="781374"/>
        <a:ext cx="3541291" cy="640347"/>
      </dsp:txXfrm>
    </dsp:sp>
    <dsp:sp modelId="{65BD994A-B40A-DF45-8B6E-4A394AA9B911}">
      <dsp:nvSpPr>
        <dsp:cNvPr id="0" name=""/>
        <dsp:cNvSpPr/>
      </dsp:nvSpPr>
      <dsp:spPr>
        <a:xfrm rot="5400000">
          <a:off x="6536120" y="-1362739"/>
          <a:ext cx="567703" cy="6418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>
              <a:latin typeface="Arial"/>
              <a:cs typeface="Arial"/>
            </a:rPr>
            <a:t>круглый стол и встречи в «Уголке молодого терапевта»</a:t>
          </a:r>
        </a:p>
      </dsp:txBody>
      <dsp:txXfrm rot="-5400000">
        <a:off x="3610574" y="1590520"/>
        <a:ext cx="6391084" cy="512277"/>
      </dsp:txXfrm>
    </dsp:sp>
    <dsp:sp modelId="{BFBD95EB-352F-6C49-B37E-C4A2B782F4B9}">
      <dsp:nvSpPr>
        <dsp:cNvPr id="0" name=""/>
        <dsp:cNvSpPr/>
      </dsp:nvSpPr>
      <dsp:spPr>
        <a:xfrm>
          <a:off x="0" y="1491844"/>
          <a:ext cx="3610573" cy="709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/>
              <a:cs typeface="Arial"/>
            </a:rPr>
            <a:t>6 </a:t>
          </a:r>
        </a:p>
      </dsp:txBody>
      <dsp:txXfrm>
        <a:off x="34641" y="1526485"/>
        <a:ext cx="3541291" cy="640347"/>
      </dsp:txXfrm>
    </dsp:sp>
    <dsp:sp modelId="{47DBF426-2842-D947-A70F-607B4C17C20A}">
      <dsp:nvSpPr>
        <dsp:cNvPr id="0" name=""/>
        <dsp:cNvSpPr/>
      </dsp:nvSpPr>
      <dsp:spPr>
        <a:xfrm rot="5400000">
          <a:off x="6536120" y="-617628"/>
          <a:ext cx="567703" cy="6418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 err="1">
              <a:latin typeface="Arial"/>
              <a:cs typeface="Arial"/>
            </a:rPr>
            <a:t>постерные</a:t>
          </a:r>
          <a:r>
            <a:rPr lang="ru-RU" sz="1800" b="0" kern="1200" dirty="0">
              <a:latin typeface="Arial"/>
              <a:cs typeface="Arial"/>
            </a:rPr>
            <a:t> сессии в «Уголке молодого терапевта» </a:t>
          </a:r>
        </a:p>
      </dsp:txBody>
      <dsp:txXfrm rot="-5400000">
        <a:off x="3610574" y="2335631"/>
        <a:ext cx="6391084" cy="512277"/>
      </dsp:txXfrm>
    </dsp:sp>
    <dsp:sp modelId="{F90627D6-4A14-C94C-B3F5-9B6E2A561E64}">
      <dsp:nvSpPr>
        <dsp:cNvPr id="0" name=""/>
        <dsp:cNvSpPr/>
      </dsp:nvSpPr>
      <dsp:spPr>
        <a:xfrm>
          <a:off x="0" y="2236955"/>
          <a:ext cx="3610573" cy="709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Arial"/>
              <a:cs typeface="Arial"/>
            </a:rPr>
            <a:t>3 </a:t>
          </a:r>
        </a:p>
      </dsp:txBody>
      <dsp:txXfrm>
        <a:off x="34641" y="2271596"/>
        <a:ext cx="3541291" cy="640347"/>
      </dsp:txXfrm>
    </dsp:sp>
    <dsp:sp modelId="{76B91E0E-0040-8C4F-A8EC-890755FFD9A0}">
      <dsp:nvSpPr>
        <dsp:cNvPr id="0" name=""/>
        <dsp:cNvSpPr/>
      </dsp:nvSpPr>
      <dsp:spPr>
        <a:xfrm rot="5400000">
          <a:off x="6536120" y="127482"/>
          <a:ext cx="567703" cy="6418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>
              <a:latin typeface="Arial"/>
              <a:cs typeface="Arial"/>
            </a:rPr>
            <a:t>конкурс молодого терапевта на лучшую научную работу</a:t>
          </a:r>
        </a:p>
      </dsp:txBody>
      <dsp:txXfrm rot="-5400000">
        <a:off x="3610574" y="3080742"/>
        <a:ext cx="6391084" cy="512277"/>
      </dsp:txXfrm>
    </dsp:sp>
    <dsp:sp modelId="{14E38DB0-37BF-CC4B-88BC-C4387C1B4000}">
      <dsp:nvSpPr>
        <dsp:cNvPr id="0" name=""/>
        <dsp:cNvSpPr/>
      </dsp:nvSpPr>
      <dsp:spPr>
        <a:xfrm>
          <a:off x="0" y="2982066"/>
          <a:ext cx="3610573" cy="709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Arial"/>
              <a:cs typeface="Arial"/>
            </a:rPr>
            <a:t>1 </a:t>
          </a:r>
        </a:p>
      </dsp:txBody>
      <dsp:txXfrm>
        <a:off x="34641" y="3016707"/>
        <a:ext cx="3541291" cy="640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76F81-A7A8-AF4B-94DD-E8C08969679A}">
      <dsp:nvSpPr>
        <dsp:cNvPr id="0" name=""/>
        <dsp:cNvSpPr/>
      </dsp:nvSpPr>
      <dsp:spPr>
        <a:xfrm>
          <a:off x="0" y="305449"/>
          <a:ext cx="53848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20" tIns="416560" rIns="41792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Arial"/>
              <a:cs typeface="Arial"/>
            </a:rPr>
            <a:t>С.В. </a:t>
          </a:r>
          <a:r>
            <a:rPr lang="ru-RU" sz="1600" b="1" kern="1200" dirty="0" err="1">
              <a:latin typeface="Arial"/>
              <a:cs typeface="Arial"/>
            </a:rPr>
            <a:t>Диль</a:t>
          </a:r>
          <a:r>
            <a:rPr lang="ru-RU" sz="1600" b="1" kern="1200" dirty="0">
              <a:latin typeface="Arial"/>
              <a:cs typeface="Arial"/>
            </a:rPr>
            <a:t> (г. Томск) </a:t>
          </a:r>
          <a:r>
            <a:rPr lang="ru-RU" sz="1600" kern="1200" dirty="0">
              <a:latin typeface="Arial"/>
              <a:cs typeface="Arial"/>
            </a:rPr>
            <a:t>«Эффективность и безопасность </a:t>
          </a:r>
          <a:r>
            <a:rPr lang="ru-RU" sz="1600" kern="1200" dirty="0" err="1">
              <a:latin typeface="Arial"/>
              <a:cs typeface="Arial"/>
            </a:rPr>
            <a:t>интракоронарного</a:t>
          </a:r>
          <a:r>
            <a:rPr lang="ru-RU" sz="1600" kern="1200" dirty="0">
              <a:latin typeface="Arial"/>
              <a:cs typeface="Arial"/>
            </a:rPr>
            <a:t> введения </a:t>
          </a:r>
          <a:r>
            <a:rPr lang="ru-RU" sz="1600" kern="1200" dirty="0" err="1">
              <a:latin typeface="Arial"/>
              <a:cs typeface="Arial"/>
            </a:rPr>
            <a:t>эпинефрина</a:t>
          </a:r>
          <a:r>
            <a:rPr lang="ru-RU" sz="1600" kern="1200" dirty="0">
              <a:latin typeface="Arial"/>
              <a:cs typeface="Arial"/>
            </a:rPr>
            <a:t> при рефрактерном феномене </a:t>
          </a:r>
          <a:r>
            <a:rPr lang="ru-RU" sz="1600" kern="1200" dirty="0" err="1">
              <a:latin typeface="Arial"/>
              <a:cs typeface="Arial"/>
            </a:rPr>
            <a:t>no-reflow</a:t>
          </a:r>
          <a:r>
            <a:rPr lang="ru-RU" sz="1600" kern="1200" dirty="0">
              <a:latin typeface="Arial"/>
              <a:cs typeface="Arial"/>
            </a:rPr>
            <a:t>»</a:t>
          </a:r>
        </a:p>
      </dsp:txBody>
      <dsp:txXfrm>
        <a:off x="0" y="305449"/>
        <a:ext cx="5384800" cy="1386000"/>
      </dsp:txXfrm>
    </dsp:sp>
    <dsp:sp modelId="{AC2870B4-958B-F04B-A5F9-B039D6964550}">
      <dsp:nvSpPr>
        <dsp:cNvPr id="0" name=""/>
        <dsp:cNvSpPr/>
      </dsp:nvSpPr>
      <dsp:spPr>
        <a:xfrm>
          <a:off x="269240" y="10249"/>
          <a:ext cx="3769360" cy="590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/>
              <a:cs typeface="Arial"/>
            </a:rPr>
            <a:t>1 место</a:t>
          </a:r>
          <a:endParaRPr lang="ru-RU" sz="1600" kern="1200" dirty="0">
            <a:latin typeface="Arial"/>
            <a:cs typeface="Arial"/>
          </a:endParaRPr>
        </a:p>
      </dsp:txBody>
      <dsp:txXfrm>
        <a:off x="298061" y="39070"/>
        <a:ext cx="3711718" cy="532757"/>
      </dsp:txXfrm>
    </dsp:sp>
    <dsp:sp modelId="{36C9FCC5-DB89-0648-91BC-6DFE0617716E}">
      <dsp:nvSpPr>
        <dsp:cNvPr id="0" name=""/>
        <dsp:cNvSpPr/>
      </dsp:nvSpPr>
      <dsp:spPr>
        <a:xfrm>
          <a:off x="0" y="2094649"/>
          <a:ext cx="53848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20" tIns="416560" rIns="41792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Arial"/>
              <a:cs typeface="Arial"/>
            </a:rPr>
            <a:t>К.В. Комиссарова (г. Москва) </a:t>
          </a:r>
          <a:r>
            <a:rPr lang="ru-RU" sz="1600" kern="1200" dirty="0">
              <a:latin typeface="Arial"/>
              <a:cs typeface="Arial"/>
            </a:rPr>
            <a:t>«Поражение легких степени КТ-4, вызванное вирусом SARS-CoV-2: результаты отдаленного наблюдения»</a:t>
          </a:r>
        </a:p>
      </dsp:txBody>
      <dsp:txXfrm>
        <a:off x="0" y="2094649"/>
        <a:ext cx="5384800" cy="1386000"/>
      </dsp:txXfrm>
    </dsp:sp>
    <dsp:sp modelId="{841F424E-3C8D-D845-A193-062A26226D9A}">
      <dsp:nvSpPr>
        <dsp:cNvPr id="0" name=""/>
        <dsp:cNvSpPr/>
      </dsp:nvSpPr>
      <dsp:spPr>
        <a:xfrm>
          <a:off x="269240" y="1799449"/>
          <a:ext cx="3769360" cy="590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Arial"/>
              <a:cs typeface="Arial"/>
            </a:rPr>
            <a:t>2 место</a:t>
          </a:r>
          <a:endParaRPr lang="ru-RU" sz="1600" kern="1200">
            <a:latin typeface="Arial"/>
            <a:cs typeface="Arial"/>
          </a:endParaRPr>
        </a:p>
      </dsp:txBody>
      <dsp:txXfrm>
        <a:off x="298061" y="1828270"/>
        <a:ext cx="3711718" cy="532757"/>
      </dsp:txXfrm>
    </dsp:sp>
    <dsp:sp modelId="{FB723D71-1B32-9143-BB8F-570E71680137}">
      <dsp:nvSpPr>
        <dsp:cNvPr id="0" name=""/>
        <dsp:cNvSpPr/>
      </dsp:nvSpPr>
      <dsp:spPr>
        <a:xfrm>
          <a:off x="0" y="3883849"/>
          <a:ext cx="53848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20" tIns="416560" rIns="41792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Arial"/>
              <a:cs typeface="Arial"/>
            </a:rPr>
            <a:t>И.А. </a:t>
          </a:r>
          <a:r>
            <a:rPr lang="ru-RU" sz="1600" b="1" kern="1200" dirty="0" err="1">
              <a:latin typeface="Arial"/>
              <a:cs typeface="Arial"/>
            </a:rPr>
            <a:t>Мисан</a:t>
          </a:r>
          <a:r>
            <a:rPr lang="ru-RU" sz="1600" b="1" kern="1200" dirty="0">
              <a:latin typeface="Arial"/>
              <a:cs typeface="Arial"/>
            </a:rPr>
            <a:t> (г. Москва) </a:t>
          </a:r>
          <a:r>
            <a:rPr lang="ru-RU" sz="1600" kern="1200" dirty="0">
              <a:latin typeface="Arial"/>
              <a:cs typeface="Arial"/>
            </a:rPr>
            <a:t>«Оценка функционального состояния почек, бессимптомной </a:t>
          </a:r>
          <a:r>
            <a:rPr lang="ru-RU" sz="1600" kern="1200" dirty="0" err="1">
              <a:latin typeface="Arial"/>
              <a:cs typeface="Arial"/>
            </a:rPr>
            <a:t>гиперурикемии</a:t>
          </a:r>
          <a:r>
            <a:rPr lang="ru-RU" sz="1600" kern="1200" dirty="0">
              <a:latin typeface="Arial"/>
              <a:cs typeface="Arial"/>
            </a:rPr>
            <a:t> и воспалительных изменений у пациентов с хронической сердечной недостаточностью и неалкогольной жировой болезнью печени»</a:t>
          </a:r>
        </a:p>
      </dsp:txBody>
      <dsp:txXfrm>
        <a:off x="0" y="3883849"/>
        <a:ext cx="5384800" cy="1795500"/>
      </dsp:txXfrm>
    </dsp:sp>
    <dsp:sp modelId="{B457EDAB-399A-B34A-AE24-00AADE07B7DC}">
      <dsp:nvSpPr>
        <dsp:cNvPr id="0" name=""/>
        <dsp:cNvSpPr/>
      </dsp:nvSpPr>
      <dsp:spPr>
        <a:xfrm>
          <a:off x="269240" y="3588649"/>
          <a:ext cx="3769360" cy="590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Arial"/>
              <a:cs typeface="Arial"/>
            </a:rPr>
            <a:t>3 место</a:t>
          </a:r>
          <a:endParaRPr lang="ru-RU" sz="1600" kern="1200">
            <a:latin typeface="Arial"/>
            <a:cs typeface="Arial"/>
          </a:endParaRPr>
        </a:p>
      </dsp:txBody>
      <dsp:txXfrm>
        <a:off x="298061" y="3617470"/>
        <a:ext cx="3711718" cy="53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9865B-EAFD-CC46-879E-F8AE4738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B15FAB-8D1F-F345-8BA2-04A4416E5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02C48-D6E0-BF45-B730-62D1CEE3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DB616-980A-7649-A937-4928099C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A46A3-5DA6-504E-9158-BC275566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1E5CE-A4DE-AD4A-A1A8-A29CA3E7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6B793D-02E4-2347-BF8F-ABC5436C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FFA3-6211-2348-97EA-5BF4FDC7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93DF1-9F81-FB4C-AD4F-0AB9C379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BA4C5-B818-C24F-9A17-5A5E23A9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8DC3BD-16B2-2D47-AAB4-3A2DA9154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1F5F7-E97B-B14A-AD97-29537E68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D456D-65BA-EB4F-9B8D-13ABCF6A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CDF8A-8488-0D4C-BAF0-D1F5C2B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C276E-87B8-DA4A-AE7A-6608A664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0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12743-27D8-3D41-B849-BA0BAFE1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00AF7-A9A9-734F-8A52-8F9DD20D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9AF32-37DD-F045-BC36-9164DE06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C7045-31FE-6643-AF84-88385B7C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BFC06-1786-2A42-A2B2-21555896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C338-26DB-0D4C-877B-76903EA2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426AC0-B836-1A47-A7FF-817CDBCA5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87D4F-B310-7E45-9421-AFFCF710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28FC9-936D-8C49-8502-666C437A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5AD7B-8884-534F-A3A1-D4AEA2F9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3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C7BC8-67C6-4042-A4FA-F1A3425B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C61FC-FD86-D046-8E68-40A973F74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FF37BE-8B77-D54E-9442-46C80BA8C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A8A0E-6959-6E4B-ABEF-D9629B41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4F362-6EB3-EE4A-B567-502E6DCD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93270-7ED0-E04A-94F9-6900C46D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6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6D0CE-CC59-0649-BA54-B66D5ABA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F1237-8895-C642-B278-A2FA220CA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C4538-9C27-754A-A6B0-63903109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7D91E7-80EC-4443-B516-2BAD6F404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B0DDD3-B112-0946-B171-EB4A9F3A8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F7176D-897A-604A-8D93-38F49369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D0F8B1-6B0D-AD42-933F-898BAE7D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21AE79-8C82-6E44-ACD5-C67F34E8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A5687-7631-A54E-9FF5-E5C8359C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AC8057-6FE2-D44D-91D1-58581F7D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A42CC6-2FDA-DE49-9F85-25FBCD88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714A8-1E7F-994D-8A25-F90FC8FA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4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EBC604-29F3-7D45-B3E7-A2762940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44087-3AE2-FC4C-BE10-5929B4FE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26AF1-292C-F448-BE5D-325EF337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D534F-28A5-0D4B-81C2-41ABEA59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98C4C-6D23-384B-A1DE-0D94DD83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7D7C7-4736-644E-9294-EFAED1B5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DC51A-DEA9-E34C-B776-ED427484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6878F-EEB5-FC49-8DA0-6B21D1D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DC56-F6CB-B748-B3D2-4AE32630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3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BA5C-2CF9-9E4C-A00F-AACFC1CA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A60F08-F755-904D-961A-DF1B5CDA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6D96E-C7E7-3D46-B6C6-67A890BE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38202-CD8E-3D46-A14C-FC82D039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81303-FFFB-9741-B8A3-70C1DE32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68C79F-4C05-A248-9CB2-CDA3BA70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9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80052-FB28-894A-BB64-A31FA6AE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BDCAE-FE04-4B4B-8745-1D2E6029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C3914-B8D8-0242-B595-A1487DADB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5495-9EDB-4546-BDC4-250A1BF6026B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4F15F-E15C-884F-A6E4-EF194CD09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A278A-708C-9A49-B088-DA273B2E6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FB5D-247C-9940-BE90-D60ED24D7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54715-B619-1B47-8788-3A43D82A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2" y="406400"/>
            <a:ext cx="1946265" cy="2349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455004-BD77-7B46-9293-00C22AB5A721}"/>
              </a:ext>
            </a:extLst>
          </p:cNvPr>
          <p:cNvSpPr txBox="1">
            <a:spLocks/>
          </p:cNvSpPr>
          <p:nvPr/>
        </p:nvSpPr>
        <p:spPr>
          <a:xfrm>
            <a:off x="1282698" y="1888445"/>
            <a:ext cx="1066799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«Молодые терапевты» РНМОТ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2FCE58-8AF7-3E4B-93F7-934F3C1BBA9A}"/>
              </a:ext>
            </a:extLst>
          </p:cNvPr>
          <p:cNvSpPr/>
          <p:nvPr/>
        </p:nvSpPr>
        <p:spPr>
          <a:xfrm>
            <a:off x="1503335" y="6107877"/>
            <a:ext cx="929714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Москва, ноябрь 2024 г.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E80EA-981E-2522-23C3-4737F66A3433}"/>
              </a:ext>
            </a:extLst>
          </p:cNvPr>
          <p:cNvSpPr txBox="1"/>
          <p:nvPr/>
        </p:nvSpPr>
        <p:spPr>
          <a:xfrm>
            <a:off x="1328842" y="3968445"/>
            <a:ext cx="10177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Отчет о работе секции на </a:t>
            </a:r>
            <a:r>
              <a:rPr lang="en-US" sz="2800" b="1" i="1" dirty="0">
                <a:solidFill>
                  <a:srgbClr val="00B050"/>
                </a:solidFill>
              </a:rPr>
              <a:t>XIX </a:t>
            </a:r>
            <a:r>
              <a:rPr lang="ru-RU" sz="2800" b="1" i="1" dirty="0">
                <a:solidFill>
                  <a:srgbClr val="00B050"/>
                </a:solidFill>
              </a:rPr>
              <a:t>Национальном конгрессе терапевтов  2024 г.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587A68-D24F-B669-9C3E-5C629566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1622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2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7474-A793-92B6-DB3C-8963F62B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C0FFE-B804-CEF3-F7A9-91F6138D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52" y="1162812"/>
            <a:ext cx="3844036" cy="6476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Рецензирование материалов для сборника тезисов</a:t>
            </a:r>
          </a:p>
        </p:txBody>
      </p:sp>
      <p:pic>
        <p:nvPicPr>
          <p:cNvPr id="4" name="Рисунок 3" descr="Изображение выглядит как текст, Шрифт, докумен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C8A0E4F-1A21-1DFF-F987-9AED1AF2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54" y="203200"/>
            <a:ext cx="6562123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7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54715-B619-1B47-8788-3A43D82A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5" y="326588"/>
            <a:ext cx="2113645" cy="2552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18661-2EEF-0444-BADA-CEF70DBDD142}"/>
              </a:ext>
            </a:extLst>
          </p:cNvPr>
          <p:cNvSpPr txBox="1"/>
          <p:nvPr/>
        </p:nvSpPr>
        <p:spPr>
          <a:xfrm>
            <a:off x="2744410" y="5195396"/>
            <a:ext cx="934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/>
                <a:cs typeface="Arial"/>
              </a:rPr>
              <a:t>«Сохраняя традиции, создаем будущее!»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9598" y="2098867"/>
            <a:ext cx="812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Огромное спасибо организаторам конгресса, членам Президиума РНМОТ за помощь, поддержку, понимание!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304"/>
            <a:ext cx="10515600" cy="1325563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Итоги работы секции «Молодые терапевты» в рамках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XIX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Национального конгресса терапевтов с международным участием.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20-22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ноября 2024 г. г. Москва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ru-RU" sz="2400" b="1" dirty="0">
                <a:latin typeface="Arial"/>
                <a:cs typeface="Arial"/>
              </a:rPr>
            </a:br>
            <a:r>
              <a:rPr lang="ru-RU" sz="2400" b="1" dirty="0">
                <a:latin typeface="Arial"/>
                <a:cs typeface="Arial"/>
              </a:rPr>
              <a:t>Проведено 13 мероприятий</a:t>
            </a:r>
            <a:br>
              <a:rPr lang="ru-RU" sz="2400" dirty="0">
                <a:latin typeface="Arial"/>
                <a:cs typeface="Arial"/>
              </a:rPr>
            </a:b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8056511"/>
              </p:ext>
            </p:extLst>
          </p:nvPr>
        </p:nvGraphicFramePr>
        <p:xfrm>
          <a:off x="965200" y="2435055"/>
          <a:ext cx="1002937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57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416A-3B96-F8E3-10DB-27452C4A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49300"/>
            <a:ext cx="10655300" cy="228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симпозиум</a:t>
            </a:r>
            <a:r>
              <a:rPr lang="ru-RU" sz="2400" b="1" dirty="0">
                <a:solidFill>
                  <a:schemeClr val="accent1"/>
                </a:solidFill>
              </a:rPr>
              <a:t> «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научная деятельность: работаем над публикацией» </a:t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098C8-18C7-1409-9A1F-8B4E48AC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55700"/>
            <a:ext cx="5740400" cy="48640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Ларина В.Н. (г. Москва)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научной публикации: ошибки, которые возможно избежать.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Кобзева Н.Д.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-на-Дону)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 к правильному научному запросу и поиску литературы.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Суворова Н.А. (Москва)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успешности научной статьи.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Замятин К.А. (Москва)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Графический абстракт (резюме): наглядное изложение научной гипотезы и результатов исследования.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Ларина В.Н. (Москва)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Кластерный анализ в медицине.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Лунев В.И. (Москва)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5361A-3D97-320A-8EE5-0F23C8FD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49" b="5467"/>
          <a:stretch/>
        </p:blipFill>
        <p:spPr>
          <a:xfrm>
            <a:off x="7207858" y="1247902"/>
            <a:ext cx="4145942" cy="25054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F00A3-8E79-383D-5491-02CD5C2F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81" t="37067" r="7913" b="26400"/>
          <a:stretch/>
        </p:blipFill>
        <p:spPr>
          <a:xfrm>
            <a:off x="7207856" y="3881373"/>
            <a:ext cx="4145943" cy="25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2341E-7B37-A72E-6424-C8B279B72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07366-F7B7-5212-4797-C080BD0B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83" y="246592"/>
            <a:ext cx="5454184" cy="1057275"/>
          </a:xfrm>
        </p:spPr>
        <p:txBody>
          <a:bodyPr anchor="b">
            <a:normAutofit fontScale="90000"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симпозиум «Дебаты: Молодость и опыт»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 против.</a:t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 descr="Изображение выглядит как одежда, в помещении, стена, Подиум&#10;&#10;Автоматически созданное описание">
            <a:extLst>
              <a:ext uri="{FF2B5EF4-FFF2-40B4-BE49-F238E27FC236}">
                <a16:creationId xmlns:a16="http://schemas.microsoft.com/office/drawing/2014/main" id="{6612FC08-8BB4-B9A7-254D-387AFCA1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2" r="-4" b="-4"/>
          <a:stretch/>
        </p:blipFill>
        <p:spPr>
          <a:xfrm>
            <a:off x="498665" y="365125"/>
            <a:ext cx="2640472" cy="342234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50A7CEE-BC92-E845-162B-174B6F4D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733" y="1422400"/>
            <a:ext cx="4516967" cy="49106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Председатели: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Ларина В.Н. (Москва), Котова Е.О. (Москва),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Муркамилов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И.Т. (Бишкек, Кыргызстан)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ребенок в семье сердечной недостаточности – СН со слегка сниженной (промежуточной) ФВ ЛЖ: отдельный фенотип. За и против.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Щербина Е.С. (Москва), Пономарева О.В. (Рязань)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Лечение бессимптомной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гиперурикемии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мультиморбидного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пациента. За и против.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Саакян Ю.М., Анищенко М.О. (Москва)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критерии и способы коррекции дефицита железа при сердечной недостаточности. За и против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Смирнова В.В., Лапшин А.А. (Москва)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95" y="541368"/>
            <a:ext cx="2652064" cy="3246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119" y="3950692"/>
            <a:ext cx="1817895" cy="2795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65" y="4247301"/>
            <a:ext cx="4376398" cy="2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0BD8F-90AF-4514-64E4-484AB732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47291-977E-B210-5CDB-A93E2E0B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723901"/>
            <a:ext cx="10655300" cy="228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Секционное заседание. Молодежная секция</a:t>
            </a:r>
            <a:b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«Молодые молодым: от науки к практике»</a:t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401E8-314E-C8BE-5009-2C62DB58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55700"/>
            <a:ext cx="5958332" cy="48640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Кобзева Н.Д.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-на-Дону), Суворова Н.А. (Москва)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прогнозирования фатальных 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нефатальных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сердечно-сосудистых событий у пациентов с периферическим атеросклерозом.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Кобзева Н.Д.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-на-Дону)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 ранней диагностики неалкогольной жировой болезни печени: актуальность, пути реализации.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Цыганова Ю.В. (Чебоксары)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Остеопонтин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риск сердечно-сосудистых событий у больных с хронической обструктивной болезнью легких.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Суворова Н.А. (Москва)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Мультисистемный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характер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COVID-19: 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роль желудочно-кишечного тракта в патогенезе инфекции.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Жарова М.Е. (Москва)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Кластерная принадлежность пациентов с хронической сердечной недостаточностью как инструмент прогнозирования летального исхода.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Лунев В.И. (Москва)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течения и менеджмента артериальной гипертензии у пациентов с недифференцированной дисплазией соединительной ткани.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Шамбатов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 М.А. (Екатеринбург)</a:t>
            </a:r>
          </a:p>
        </p:txBody>
      </p:sp>
      <p:pic>
        <p:nvPicPr>
          <p:cNvPr id="6" name="Рисунок 5" descr="Изображение выглядит как одежда, человек, обувь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0B4E8F1D-E163-1239-8DCC-8C0A6F48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20" t="32637" r="20708" b="3851"/>
          <a:stretch/>
        </p:blipFill>
        <p:spPr>
          <a:xfrm>
            <a:off x="6744716" y="1162557"/>
            <a:ext cx="2811272" cy="35178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одежда, презентация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0EE65429-4F44-AEA9-A01C-39FD2976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8" t="41067" r="27732" b="20185"/>
          <a:stretch/>
        </p:blipFill>
        <p:spPr>
          <a:xfrm>
            <a:off x="9607296" y="3242259"/>
            <a:ext cx="2548128" cy="29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2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39FD-BBC4-8402-25FC-3E86C657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6F7BD-529E-BE8F-3C4E-5EB56748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43" y="449580"/>
            <a:ext cx="10936671" cy="3368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молодого терапевта – обсуждение и обмен опытом</a:t>
            </a:r>
          </a:p>
        </p:txBody>
      </p:sp>
      <p:pic>
        <p:nvPicPr>
          <p:cNvPr id="8" name="Рисунок 7" descr="Изображение выглядит как одежда, в помещении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4F0732E-C568-A14A-6262-2F18B51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97" t="23686" r="-3294" b="-52"/>
          <a:stretch/>
        </p:blipFill>
        <p:spPr>
          <a:xfrm>
            <a:off x="3719565" y="1022897"/>
            <a:ext cx="4096334" cy="27688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 помещении, стул, мебель, Офис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059CFA2-6952-56D0-FC5B-AAA9243DDE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86" t="16340" r="7843" b="13097"/>
          <a:stretch/>
        </p:blipFill>
        <p:spPr>
          <a:xfrm>
            <a:off x="6278180" y="4172511"/>
            <a:ext cx="3847954" cy="241077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 помещении, стул, одежда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75A56B81-CA8B-E4F9-BE9A-C1F58CA4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47" t="12419" r="7843" b="31607"/>
          <a:stretch/>
        </p:blipFill>
        <p:spPr>
          <a:xfrm>
            <a:off x="2022741" y="4172512"/>
            <a:ext cx="3700793" cy="24107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человек, в помещении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02B2CB2D-2AD7-9E1E-19FF-04E10147C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414" y="1042180"/>
            <a:ext cx="2076660" cy="27688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стул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0AC70B9-7D84-9176-A10C-B957963E75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01" t="29811" r="11284" b="21389"/>
          <a:stretch/>
        </p:blipFill>
        <p:spPr>
          <a:xfrm>
            <a:off x="8228174" y="1022898"/>
            <a:ext cx="2650700" cy="27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820CD-F1A4-BE43-7D8F-80AF169C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D2400-2609-F9DE-B396-FF7BCF2B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31292"/>
            <a:ext cx="10655300" cy="6476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молодого терапевта: </a:t>
            </a:r>
            <a:r>
              <a:rPr lang="ru-RU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Постерные</a:t>
            </a: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сессии</a:t>
            </a:r>
          </a:p>
        </p:txBody>
      </p:sp>
      <p:pic>
        <p:nvPicPr>
          <p:cNvPr id="4" name="Рисунок 3" descr="Изображение выглядит как одежда, в помещении,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EF97B8F-67B1-6FC4-A463-05994872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29" y="1856232"/>
            <a:ext cx="4047741" cy="31455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стул, мебел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1B1345C-54B7-990F-BBA6-61C0A3E7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33" b="22667"/>
          <a:stretch/>
        </p:blipFill>
        <p:spPr>
          <a:xfrm>
            <a:off x="127006" y="1856232"/>
            <a:ext cx="3857625" cy="3145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856233"/>
            <a:ext cx="3656484" cy="31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0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1CA-FDB6-DDB6-8F01-4774F6D3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8377-23B8-B183-A26A-D03D2E29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4" y="516467"/>
            <a:ext cx="10655300" cy="228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молодых терапевтов на лучшую научную работу</a:t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9443"/>
              </p:ext>
            </p:extLst>
          </p:nvPr>
        </p:nvGraphicFramePr>
        <p:xfrm>
          <a:off x="169334" y="914400"/>
          <a:ext cx="5384800" cy="568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Изображение выглядит как одежда, человек, обувь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FF6E38F-8607-D4D2-A3EE-5A2F837C6B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85" t="21569" r="5836"/>
          <a:stretch/>
        </p:blipFill>
        <p:spPr>
          <a:xfrm>
            <a:off x="5842000" y="1754774"/>
            <a:ext cx="6019800" cy="39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92937-1355-A615-F84F-7A423C52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C1E19-56B5-58AB-E9C0-563D2B0A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31292"/>
            <a:ext cx="10750550" cy="6476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стол: «Россия-Киргизия: итоги работы 2024 и дальнейшие перспективы»</a:t>
            </a:r>
          </a:p>
        </p:txBody>
      </p:sp>
      <p:pic>
        <p:nvPicPr>
          <p:cNvPr id="5" name="Рисунок 4" descr="Изображение выглядит как одежда, человек, обувь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B8F12C1-2919-52C4-E7B2-A55415A4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76" y="1273205"/>
            <a:ext cx="7081647" cy="53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4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9904</TotalTime>
  <Words>635</Words>
  <Application>Microsoft Macintosh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   Итоги работы секции «Молодые терапевты» в рамках XIX Национального конгресса терапевтов с международным участием. 20-22 ноября 2024 г. г. Москва   Проведено 13 мероприятий </vt:lpstr>
      <vt:lpstr>Научный симпозиум «Профессиональная научная деятельность: работаем над публикацией»  </vt:lpstr>
      <vt:lpstr>Научный симпозиум «Дебаты: Молодость и опыт». За и против. </vt:lpstr>
      <vt:lpstr>Секционное заседание. Молодежная секция «Молодые молодым: от науки к практике» </vt:lpstr>
      <vt:lpstr>Уголок молодого терапевта – обсуждение и обмен опытом</vt:lpstr>
      <vt:lpstr>Уголок молодого терапевта: Постерные сессии</vt:lpstr>
      <vt:lpstr>Конкурс молодых терапевтов на лучшую научную работу </vt:lpstr>
      <vt:lpstr>Круглый стол: «Россия-Киргизия: итоги работы 2024 и дальнейшие перспективы»</vt:lpstr>
      <vt:lpstr>Рецензирование материалов для сборника тезисов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95</cp:lastModifiedBy>
  <cp:revision>65</cp:revision>
  <dcterms:created xsi:type="dcterms:W3CDTF">2024-01-09T17:54:23Z</dcterms:created>
  <dcterms:modified xsi:type="dcterms:W3CDTF">2024-11-29T09:29:52Z</dcterms:modified>
</cp:coreProperties>
</file>