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358" r:id="rId2"/>
    <p:sldId id="282" r:id="rId3"/>
    <p:sldId id="274" r:id="rId4"/>
    <p:sldId id="260" r:id="rId5"/>
    <p:sldId id="275" r:id="rId6"/>
    <p:sldId id="270" r:id="rId7"/>
    <p:sldId id="276" r:id="rId8"/>
    <p:sldId id="271" r:id="rId9"/>
    <p:sldId id="273" r:id="rId10"/>
    <p:sldId id="277" r:id="rId11"/>
    <p:sldId id="278" r:id="rId12"/>
    <p:sldId id="279" r:id="rId13"/>
    <p:sldId id="280" r:id="rId14"/>
    <p:sldId id="281" r:id="rId15"/>
    <p:sldId id="357" r:id="rId16"/>
  </p:sldIdLst>
  <p:sldSz cx="10167938" cy="5719763"/>
  <p:notesSz cx="7104063" cy="10234613"/>
  <p:embeddedFontLst>
    <p:embeddedFont>
      <p:font typeface="微软雅黑" panose="020B0503020204020204" pitchFamily="34" charset="-122"/>
      <p:regular r:id="rId19"/>
      <p:bold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T Sans" panose="020B0503020203020204" pitchFamily="34" charset="-52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 userDrawn="1">
          <p15:clr>
            <a:srgbClr val="A4A3A4"/>
          </p15:clr>
        </p15:guide>
        <p15:guide id="2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  <a:srgbClr val="172C51"/>
    <a:srgbClr val="34444B"/>
    <a:srgbClr val="B31D1D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6296"/>
  </p:normalViewPr>
  <p:slideViewPr>
    <p:cSldViewPr snapToGrid="0">
      <p:cViewPr>
        <p:scale>
          <a:sx n="66" d="100"/>
          <a:sy n="66" d="100"/>
        </p:scale>
        <p:origin x="1003" y="941"/>
      </p:cViewPr>
      <p:guideLst>
        <p:guide orient="horz" pos="1779"/>
        <p:guide pos="3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B8F57-FB68-AEDE-6468-9FE87D0D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7968BB-F9EB-49D8-86D2-0CBBBE882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07418C1-9915-DC77-E7F2-97F33F9F7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0B539C-D0B8-2ED9-09A5-31EB86B3D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3AA62-609A-ADBF-4211-B04A8D627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01902C-3BAD-42E5-B03F-3E1FE9A0E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464847-6006-D3EF-C6BD-736D2369A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BB514A-E38B-540B-B76C-6D7F199B1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0D3F4FE-74B6-08A3-03F7-49129C66BED4}"/>
              </a:ext>
            </a:extLst>
          </p:cNvPr>
          <p:cNvSpPr/>
          <p:nvPr userDrawn="1"/>
        </p:nvSpPr>
        <p:spPr>
          <a:xfrm>
            <a:off x="333443" y="1893721"/>
            <a:ext cx="9501051" cy="1706880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1905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364" y="3826041"/>
            <a:ext cx="7030797" cy="82043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81305" indent="0" algn="ctr">
              <a:buNone/>
              <a:defRPr sz="1668"/>
            </a:lvl2pPr>
            <a:lvl3pPr marL="762610" indent="0" algn="ctr">
              <a:buNone/>
              <a:defRPr sz="1501"/>
            </a:lvl3pPr>
            <a:lvl4pPr marL="1143914" indent="0" algn="ctr">
              <a:buNone/>
              <a:defRPr sz="1334"/>
            </a:lvl4pPr>
            <a:lvl5pPr marL="1525219" indent="0" algn="ctr">
              <a:buNone/>
              <a:defRPr sz="1334"/>
            </a:lvl5pPr>
            <a:lvl6pPr marL="1906524" indent="0" algn="ctr">
              <a:buNone/>
              <a:defRPr sz="1334"/>
            </a:lvl6pPr>
            <a:lvl7pPr marL="2287829" indent="0" algn="ctr">
              <a:buNone/>
              <a:defRPr sz="1334"/>
            </a:lvl7pPr>
            <a:lvl8pPr marL="2669134" indent="0" algn="ctr">
              <a:buNone/>
              <a:defRPr sz="1334"/>
            </a:lvl8pPr>
            <a:lvl9pPr marL="3050438" indent="0" algn="ctr">
              <a:buNone/>
              <a:defRPr sz="133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Рисунок 7" descr="Изображение выглядит как логотип, символ, График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63D932-41A8-86C6-E4E7-B67E48755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60" y="4551755"/>
            <a:ext cx="684440" cy="705903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2A0C5784-CD16-0D83-11E0-F27D6E9A1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688" y="2195816"/>
            <a:ext cx="8769847" cy="110555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204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6430" y="304524"/>
            <a:ext cx="2192462" cy="48472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046" y="304524"/>
            <a:ext cx="6450286" cy="4847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н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7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фон с названием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ое соединение 3">
            <a:extLst>
              <a:ext uri="{FF2B5EF4-FFF2-40B4-BE49-F238E27FC236}">
                <a16:creationId xmlns:a16="http://schemas.microsoft.com/office/drawing/2014/main" id="{0F4DD167-0FD7-5165-BAB7-C4C9316E69B5}"/>
              </a:ext>
            </a:extLst>
          </p:cNvPr>
          <p:cNvCxnSpPr/>
          <p:nvPr userDrawn="1"/>
        </p:nvCxnSpPr>
        <p:spPr>
          <a:xfrm>
            <a:off x="0" y="949325"/>
            <a:ext cx="6818167" cy="0"/>
          </a:xfrm>
          <a:prstGeom prst="line">
            <a:avLst/>
          </a:prstGeom>
          <a:ln w="28575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3FC9BD2-9CB5-DEE6-54ED-4E08701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3" y="405115"/>
            <a:ext cx="8769847" cy="54420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2255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щий фон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2C7FF096-2102-6877-540C-04C68636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3" y="405115"/>
            <a:ext cx="8769847" cy="5442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2" name="Прямое соединение 3">
            <a:extLst>
              <a:ext uri="{FF2B5EF4-FFF2-40B4-BE49-F238E27FC236}">
                <a16:creationId xmlns:a16="http://schemas.microsoft.com/office/drawing/2014/main" id="{3E3ED05B-05C8-8A4D-4469-00A0E648F329}"/>
              </a:ext>
            </a:extLst>
          </p:cNvPr>
          <p:cNvCxnSpPr/>
          <p:nvPr userDrawn="1"/>
        </p:nvCxnSpPr>
        <p:spPr>
          <a:xfrm>
            <a:off x="0" y="949325"/>
            <a:ext cx="6818167" cy="0"/>
          </a:xfrm>
          <a:prstGeom prst="line">
            <a:avLst/>
          </a:prstGeom>
          <a:ln w="28575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0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FBAE40"/>
          </p15:clr>
        </p15:guide>
        <p15:guide id="2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7081CC-C71A-2297-4D31-766A49DEE935}"/>
              </a:ext>
            </a:extLst>
          </p:cNvPr>
          <p:cNvSpPr/>
          <p:nvPr userDrawn="1"/>
        </p:nvSpPr>
        <p:spPr>
          <a:xfrm>
            <a:off x="333444" y="2006441"/>
            <a:ext cx="9501051" cy="1706880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1905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AB209-5CFC-91A5-77E1-8DCB8DB2C4E5}"/>
              </a:ext>
            </a:extLst>
          </p:cNvPr>
          <p:cNvSpPr txBox="1"/>
          <p:nvPr userDrawn="1"/>
        </p:nvSpPr>
        <p:spPr>
          <a:xfrm>
            <a:off x="868363" y="2598271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СПАСИБО ЗА ВНИМАНИЕ!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4D3D4-D98D-E656-BD51-EC5C13914147}"/>
              </a:ext>
            </a:extLst>
          </p:cNvPr>
          <p:cNvSpPr txBox="1"/>
          <p:nvPr userDrawn="1"/>
        </p:nvSpPr>
        <p:spPr>
          <a:xfrm>
            <a:off x="2541429" y="5072992"/>
            <a:ext cx="508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5F5F5"/>
                </a:solidFill>
              </a:rPr>
              <a:t>19-21 НОЯБРЯ 2025</a:t>
            </a:r>
          </a:p>
        </p:txBody>
      </p:sp>
    </p:spTree>
    <p:extLst>
      <p:ext uri="{BB962C8B-B14F-4D97-AF65-F5344CB8AC3E}">
        <p14:creationId xmlns:p14="http://schemas.microsoft.com/office/powerpoint/2010/main" val="381413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ий фон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7BEED4-20B5-A26B-C37A-51467C4E5DFE}"/>
              </a:ext>
            </a:extLst>
          </p:cNvPr>
          <p:cNvSpPr/>
          <p:nvPr userDrawn="1"/>
        </p:nvSpPr>
        <p:spPr>
          <a:xfrm>
            <a:off x="0" y="5570221"/>
            <a:ext cx="3942900" cy="75565"/>
          </a:xfrm>
          <a:prstGeom prst="rect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2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E8A1C1-E136-2E00-D104-D505AA5ADB15}"/>
              </a:ext>
            </a:extLst>
          </p:cNvPr>
          <p:cNvSpPr/>
          <p:nvPr userDrawn="1"/>
        </p:nvSpPr>
        <p:spPr>
          <a:xfrm flipV="1">
            <a:off x="0" y="5423535"/>
            <a:ext cx="5445496" cy="76200"/>
          </a:xfrm>
          <a:prstGeom prst="rect">
            <a:avLst/>
          </a:prstGeom>
          <a:solidFill>
            <a:srgbClr val="B31D1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2" baseline="-25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A98BA7-8B42-F617-59E1-3EA03C00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7" y="87128"/>
            <a:ext cx="7559039" cy="1105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7AFE202C-0421-CD24-C7C6-A0852CAD8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9011" y="1402397"/>
            <a:ext cx="8923925" cy="4021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724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9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50" y="1425970"/>
            <a:ext cx="8769847" cy="2379262"/>
          </a:xfrm>
        </p:spPr>
        <p:txBody>
          <a:bodyPr anchor="b"/>
          <a:lstStyle>
            <a:lvl1pPr>
              <a:defRPr sz="5004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50" y="3827740"/>
            <a:ext cx="8769847" cy="1251198"/>
          </a:xfrm>
        </p:spPr>
        <p:txBody>
          <a:bodyPr/>
          <a:lstStyle>
            <a:lvl1pPr marL="0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1pPr>
            <a:lvl2pPr marL="381305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2pPr>
            <a:lvl3pPr marL="76261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3pPr>
            <a:lvl4pPr marL="114391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4pPr>
            <a:lvl5pPr marL="152521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5pPr>
            <a:lvl6pPr marL="190652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6pPr>
            <a:lvl7pPr marL="228782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7pPr>
            <a:lvl8pPr marL="266913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8pPr>
            <a:lvl9pPr marL="3050438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561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46" y="304525"/>
            <a:ext cx="8769847" cy="9708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046" y="1522622"/>
            <a:ext cx="4321374" cy="3629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18" y="1522622"/>
            <a:ext cx="4321374" cy="3629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Прямое соединение 3">
            <a:extLst>
              <a:ext uri="{FF2B5EF4-FFF2-40B4-BE49-F238E27FC236}">
                <a16:creationId xmlns:a16="http://schemas.microsoft.com/office/drawing/2014/main" id="{703DB4C0-8C60-1F52-F666-1932C5BCDDB6}"/>
              </a:ext>
            </a:extLst>
          </p:cNvPr>
          <p:cNvCxnSpPr/>
          <p:nvPr userDrawn="1"/>
        </p:nvCxnSpPr>
        <p:spPr>
          <a:xfrm>
            <a:off x="0" y="949325"/>
            <a:ext cx="6818167" cy="0"/>
          </a:xfrm>
          <a:prstGeom prst="line">
            <a:avLst/>
          </a:prstGeom>
          <a:ln w="28575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0" y="304525"/>
            <a:ext cx="8769847" cy="9585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71" y="1402137"/>
            <a:ext cx="4301514" cy="687166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1305" indent="0">
              <a:buNone/>
              <a:defRPr sz="1668" b="1"/>
            </a:lvl2pPr>
            <a:lvl3pPr marL="762610" indent="0">
              <a:buNone/>
              <a:defRPr sz="1501" b="1"/>
            </a:lvl3pPr>
            <a:lvl4pPr marL="1143914" indent="0">
              <a:buNone/>
              <a:defRPr sz="1334" b="1"/>
            </a:lvl4pPr>
            <a:lvl5pPr marL="1525219" indent="0">
              <a:buNone/>
              <a:defRPr sz="1334" b="1"/>
            </a:lvl5pPr>
            <a:lvl6pPr marL="1906524" indent="0">
              <a:buNone/>
              <a:defRPr sz="1334" b="1"/>
            </a:lvl6pPr>
            <a:lvl7pPr marL="2287829" indent="0">
              <a:buNone/>
              <a:defRPr sz="1334" b="1"/>
            </a:lvl7pPr>
            <a:lvl8pPr marL="2669134" indent="0">
              <a:buNone/>
              <a:defRPr sz="1334" b="1"/>
            </a:lvl8pPr>
            <a:lvl9pPr marL="3050438" indent="0">
              <a:buNone/>
              <a:defRPr sz="13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71" y="2089302"/>
            <a:ext cx="4301514" cy="30730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19" y="1402137"/>
            <a:ext cx="4322698" cy="687166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1305" indent="0">
              <a:buNone/>
              <a:defRPr sz="1668" b="1"/>
            </a:lvl2pPr>
            <a:lvl3pPr marL="762610" indent="0">
              <a:buNone/>
              <a:defRPr sz="1501" b="1"/>
            </a:lvl3pPr>
            <a:lvl4pPr marL="1143914" indent="0">
              <a:buNone/>
              <a:defRPr sz="1334" b="1"/>
            </a:lvl4pPr>
            <a:lvl5pPr marL="1525219" indent="0">
              <a:buNone/>
              <a:defRPr sz="1334" b="1"/>
            </a:lvl5pPr>
            <a:lvl6pPr marL="1906524" indent="0">
              <a:buNone/>
              <a:defRPr sz="1334" b="1"/>
            </a:lvl6pPr>
            <a:lvl7pPr marL="2287829" indent="0">
              <a:buNone/>
              <a:defRPr sz="1334" b="1"/>
            </a:lvl7pPr>
            <a:lvl8pPr marL="2669134" indent="0">
              <a:buNone/>
              <a:defRPr sz="1334" b="1"/>
            </a:lvl8pPr>
            <a:lvl9pPr marL="3050438" indent="0">
              <a:buNone/>
              <a:defRPr sz="13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19" y="2089302"/>
            <a:ext cx="4322698" cy="30730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Прямое соединение 3">
            <a:extLst>
              <a:ext uri="{FF2B5EF4-FFF2-40B4-BE49-F238E27FC236}">
                <a16:creationId xmlns:a16="http://schemas.microsoft.com/office/drawing/2014/main" id="{95CC0857-A7F0-9B0D-AA9F-43C27BFCFA03}"/>
              </a:ext>
            </a:extLst>
          </p:cNvPr>
          <p:cNvCxnSpPr/>
          <p:nvPr userDrawn="1"/>
        </p:nvCxnSpPr>
        <p:spPr>
          <a:xfrm>
            <a:off x="0" y="949325"/>
            <a:ext cx="6818167" cy="0"/>
          </a:xfrm>
          <a:prstGeom prst="line">
            <a:avLst/>
          </a:prstGeom>
          <a:ln w="28575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46" y="304525"/>
            <a:ext cx="8769847" cy="93071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Прямое соединение 3">
            <a:extLst>
              <a:ext uri="{FF2B5EF4-FFF2-40B4-BE49-F238E27FC236}">
                <a16:creationId xmlns:a16="http://schemas.microsoft.com/office/drawing/2014/main" id="{4F64B26B-9E7F-1527-3A86-D34F84C07A6A}"/>
              </a:ext>
            </a:extLst>
          </p:cNvPr>
          <p:cNvCxnSpPr/>
          <p:nvPr userDrawn="1"/>
        </p:nvCxnSpPr>
        <p:spPr>
          <a:xfrm>
            <a:off x="0" y="949325"/>
            <a:ext cx="6818167" cy="0"/>
          </a:xfrm>
          <a:prstGeom prst="line">
            <a:avLst/>
          </a:prstGeom>
          <a:ln w="28575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08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4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1" y="381318"/>
            <a:ext cx="3279424" cy="1334611"/>
          </a:xfrm>
        </p:spPr>
        <p:txBody>
          <a:bodyPr anchor="b"/>
          <a:lstStyle>
            <a:lvl1pPr>
              <a:defRPr sz="266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98" y="823540"/>
            <a:ext cx="5147519" cy="4064739"/>
          </a:xfrm>
        </p:spPr>
        <p:txBody>
          <a:bodyPr/>
          <a:lstStyle>
            <a:lvl1pPr>
              <a:defRPr sz="2669"/>
            </a:lvl1pPr>
            <a:lvl2pPr>
              <a:defRPr sz="2335"/>
            </a:lvl2pPr>
            <a:lvl3pPr>
              <a:defRPr sz="2002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371" y="1715929"/>
            <a:ext cx="3279424" cy="3178971"/>
          </a:xfrm>
        </p:spPr>
        <p:txBody>
          <a:bodyPr/>
          <a:lstStyle>
            <a:lvl1pPr marL="0" indent="0">
              <a:buNone/>
              <a:defRPr sz="1334"/>
            </a:lvl1pPr>
            <a:lvl2pPr marL="381305" indent="0">
              <a:buNone/>
              <a:defRPr sz="1168"/>
            </a:lvl2pPr>
            <a:lvl3pPr marL="762610" indent="0">
              <a:buNone/>
              <a:defRPr sz="1001"/>
            </a:lvl3pPr>
            <a:lvl4pPr marL="1143914" indent="0">
              <a:buNone/>
              <a:defRPr sz="834"/>
            </a:lvl4pPr>
            <a:lvl5pPr marL="1525219" indent="0">
              <a:buNone/>
              <a:defRPr sz="834"/>
            </a:lvl5pPr>
            <a:lvl6pPr marL="1906524" indent="0">
              <a:buNone/>
              <a:defRPr sz="834"/>
            </a:lvl6pPr>
            <a:lvl7pPr marL="2287829" indent="0">
              <a:buNone/>
              <a:defRPr sz="834"/>
            </a:lvl7pPr>
            <a:lvl8pPr marL="2669134" indent="0">
              <a:buNone/>
              <a:defRPr sz="834"/>
            </a:lvl8pPr>
            <a:lvl9pPr marL="3050438" indent="0">
              <a:buNone/>
              <a:defRPr sz="8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594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1" y="381318"/>
            <a:ext cx="3279424" cy="1334611"/>
          </a:xfrm>
        </p:spPr>
        <p:txBody>
          <a:bodyPr anchor="b"/>
          <a:lstStyle>
            <a:lvl1pPr>
              <a:defRPr sz="266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22698" y="823540"/>
            <a:ext cx="5147519" cy="4064739"/>
          </a:xfrm>
        </p:spPr>
        <p:txBody>
          <a:bodyPr anchor="t"/>
          <a:lstStyle>
            <a:lvl1pPr marL="0" indent="0">
              <a:buNone/>
              <a:defRPr sz="2669"/>
            </a:lvl1pPr>
            <a:lvl2pPr marL="381305" indent="0">
              <a:buNone/>
              <a:defRPr sz="2335"/>
            </a:lvl2pPr>
            <a:lvl3pPr marL="762610" indent="0">
              <a:buNone/>
              <a:defRPr sz="2002"/>
            </a:lvl3pPr>
            <a:lvl4pPr marL="1143914" indent="0">
              <a:buNone/>
              <a:defRPr sz="1668"/>
            </a:lvl4pPr>
            <a:lvl5pPr marL="1525219" indent="0">
              <a:buNone/>
              <a:defRPr sz="1668"/>
            </a:lvl5pPr>
            <a:lvl6pPr marL="1906524" indent="0">
              <a:buNone/>
              <a:defRPr sz="1668"/>
            </a:lvl6pPr>
            <a:lvl7pPr marL="2287829" indent="0">
              <a:buNone/>
              <a:defRPr sz="1668"/>
            </a:lvl7pPr>
            <a:lvl8pPr marL="2669134" indent="0">
              <a:buNone/>
              <a:defRPr sz="1668"/>
            </a:lvl8pPr>
            <a:lvl9pPr marL="3050438" indent="0">
              <a:buNone/>
              <a:defRPr sz="1668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371" y="1715929"/>
            <a:ext cx="3279424" cy="3178971"/>
          </a:xfrm>
        </p:spPr>
        <p:txBody>
          <a:bodyPr/>
          <a:lstStyle>
            <a:lvl1pPr marL="0" indent="0">
              <a:buNone/>
              <a:defRPr sz="1334"/>
            </a:lvl1pPr>
            <a:lvl2pPr marL="381305" indent="0">
              <a:buNone/>
              <a:defRPr sz="1168"/>
            </a:lvl2pPr>
            <a:lvl3pPr marL="762610" indent="0">
              <a:buNone/>
              <a:defRPr sz="1001"/>
            </a:lvl3pPr>
            <a:lvl4pPr marL="1143914" indent="0">
              <a:buNone/>
              <a:defRPr sz="834"/>
            </a:lvl4pPr>
            <a:lvl5pPr marL="1525219" indent="0">
              <a:buNone/>
              <a:defRPr sz="834"/>
            </a:lvl5pPr>
            <a:lvl6pPr marL="1906524" indent="0">
              <a:buNone/>
              <a:defRPr sz="834"/>
            </a:lvl6pPr>
            <a:lvl7pPr marL="2287829" indent="0">
              <a:buNone/>
              <a:defRPr sz="834"/>
            </a:lvl7pPr>
            <a:lvl8pPr marL="2669134" indent="0">
              <a:buNone/>
              <a:defRPr sz="834"/>
            </a:lvl8pPr>
            <a:lvl9pPr marL="3050438" indent="0">
              <a:buNone/>
              <a:defRPr sz="8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046" y="304525"/>
            <a:ext cx="8769847" cy="11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046" y="1522622"/>
            <a:ext cx="8769847" cy="36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046" y="5301374"/>
            <a:ext cx="2287786" cy="3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8130" y="5301374"/>
            <a:ext cx="3431679" cy="3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1106" y="5301374"/>
            <a:ext cx="2287786" cy="3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4" r:id="rId13"/>
    <p:sldLayoutId id="2147483658" r:id="rId14"/>
    <p:sldLayoutId id="2147483657" r:id="rId15"/>
    <p:sldLayoutId id="2147483676" r:id="rId16"/>
  </p:sldLayoutIdLst>
  <p:txStyles>
    <p:titleStyle>
      <a:lvl1pPr algn="l" defTabSz="762610" rtl="0" eaLnBrk="1" latinLnBrk="0" hangingPunct="1">
        <a:lnSpc>
          <a:spcPct val="90000"/>
        </a:lnSpc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652" indent="-190652" algn="l" defTabSz="762610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1pPr>
      <a:lvl2pPr marL="571957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2pPr>
      <a:lvl3pPr marL="953262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334567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715872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2097176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478481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859786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241091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381305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762610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14391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25219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90652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87829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66913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050438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1" userDrawn="1">
          <p15:clr>
            <a:srgbClr val="F26B43"/>
          </p15:clr>
        </p15:guide>
        <p15:guide id="2" pos="32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FA28F-9C22-DA42-DAE7-3FDAF25D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A83AB80-984C-7082-9128-9920A0487544}"/>
              </a:ext>
            </a:extLst>
          </p:cNvPr>
          <p:cNvSpPr/>
          <p:nvPr/>
        </p:nvSpPr>
        <p:spPr>
          <a:xfrm>
            <a:off x="1200662" y="2141316"/>
            <a:ext cx="7766613" cy="9375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glow" dir="t">
              <a:rot lat="0" lon="0" rev="4200000"/>
            </a:lightRig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1">
            <a:extLst>
              <a:ext uri="{FF2B5EF4-FFF2-40B4-BE49-F238E27FC236}">
                <a16:creationId xmlns:a16="http://schemas.microsoft.com/office/drawing/2014/main" id="{77CE1E9A-F142-54C6-9765-C8433E54F7FD}"/>
              </a:ext>
            </a:extLst>
          </p:cNvPr>
          <p:cNvSpPr txBox="1">
            <a:spLocks/>
          </p:cNvSpPr>
          <p:nvPr/>
        </p:nvSpPr>
        <p:spPr>
          <a:xfrm>
            <a:off x="273321" y="3365552"/>
            <a:ext cx="9057939" cy="820435"/>
          </a:xfrm>
          <a:prstGeom prst="rect">
            <a:avLst/>
          </a:prstGeom>
        </p:spPr>
        <p:txBody>
          <a:bodyPr>
            <a:noAutofit/>
          </a:bodyPr>
          <a:lstStyle>
            <a:lvl1pPr marL="190652" indent="-190652" algn="l" defTabSz="762610" rtl="0" eaLnBrk="1" latinLnBrk="0" hangingPunct="1">
              <a:lnSpc>
                <a:spcPct val="90000"/>
              </a:lnSpc>
              <a:spcBef>
                <a:spcPts val="834"/>
              </a:spcBef>
              <a:buFont typeface="Arial" panose="020B0604020202020204" pitchFamily="34" charset="0"/>
              <a:buChar char="•"/>
              <a:defRPr sz="2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957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3262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567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5872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7176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8481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9786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1091" indent="-190652" algn="l" defTabSz="76261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100" b="1" dirty="0"/>
              <a:t>Председатель секции: </a:t>
            </a:r>
            <a:r>
              <a:rPr lang="ru-RU" sz="1100" dirty="0"/>
              <a:t>Чулков Василий Сергеевич</a:t>
            </a:r>
          </a:p>
          <a:p>
            <a:pPr>
              <a:lnSpc>
                <a:spcPct val="100000"/>
              </a:lnSpc>
            </a:pPr>
            <a:r>
              <a:rPr lang="ru-RU" sz="1100" dirty="0"/>
              <a:t>Директор медицинского института Новгородского государственного университета им. Ярослава Мудрого, профессор кафедры внутренних болезней, д.м.н. (Великий Новгород)</a:t>
            </a:r>
          </a:p>
          <a:p>
            <a:pPr>
              <a:lnSpc>
                <a:spcPct val="100000"/>
              </a:lnSpc>
            </a:pPr>
            <a:r>
              <a:rPr lang="ru-RU" sz="1100" b="1" dirty="0"/>
              <a:t>Секретарь секции: </a:t>
            </a:r>
            <a:r>
              <a:rPr lang="ru-RU" sz="1100" dirty="0"/>
              <a:t>Жарова Мария Евгеньевна</a:t>
            </a:r>
          </a:p>
          <a:p>
            <a:pPr>
              <a:lnSpc>
                <a:spcPct val="100000"/>
              </a:lnSpc>
            </a:pPr>
            <a:r>
              <a:rPr lang="ru-RU" sz="1100" dirty="0"/>
              <a:t>Эксперт Центра организации программ скрининга онкологических заболеваний ФГБУ «НМИЦ ТПМ» Минздрава России, врач-терапевт,      врач-гастроэнтеролог, к.м.н. (Москва</a:t>
            </a:r>
            <a:r>
              <a:rPr lang="ru-RU" sz="1400" dirty="0"/>
              <a:t>)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5A285AD-A5E5-08CD-6A5A-0B2C2D44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44" y="1588538"/>
            <a:ext cx="8769847" cy="1105556"/>
          </a:xfrm>
        </p:spPr>
        <p:txBody>
          <a:bodyPr>
            <a:noAutofit/>
          </a:bodyPr>
          <a:lstStyle/>
          <a:p>
            <a:pPr algn="ctr"/>
            <a:r>
              <a:rPr lang="ru-RU" sz="4000" b="1" spc="-76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cs typeface="Tahoma"/>
              </a:rPr>
              <a:t>Годовой отчет о деятельности секции «Молодые терапевты»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356486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97AA-DCA6-4EAE-9362-185EB624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рекомендации для терапевтов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0E085-18FC-1E23-95E3-B222448EFAEB}"/>
              </a:ext>
            </a:extLst>
          </p:cNvPr>
          <p:cNvSpPr txBox="1"/>
          <p:nvPr/>
        </p:nvSpPr>
        <p:spPr>
          <a:xfrm>
            <a:off x="338663" y="1063622"/>
            <a:ext cx="6305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30 сентября 2025, Великий Новгород</a:t>
            </a:r>
          </a:p>
          <a:p>
            <a:endParaRPr lang="ru-RU" dirty="0"/>
          </a:p>
          <a:p>
            <a:r>
              <a:rPr lang="ru-RU" b="1" dirty="0"/>
              <a:t>Ключевые события</a:t>
            </a:r>
          </a:p>
          <a:p>
            <a:r>
              <a:rPr lang="ru-RU" dirty="0"/>
              <a:t>Ассамблея секции «Молодые терапевты».</a:t>
            </a:r>
            <a:br>
              <a:rPr lang="ru-RU" dirty="0"/>
            </a:br>
            <a:r>
              <a:rPr lang="ru-RU" dirty="0"/>
              <a:t>• Определены приоритеты работы на 2026 год: развитие научной активности, образовательных форматов, межрегионального взаимодействия и программ профессионального благополучия.</a:t>
            </a:r>
          </a:p>
          <a:p>
            <a:endParaRPr lang="ru-RU" b="1" dirty="0"/>
          </a:p>
          <a:p>
            <a:r>
              <a:rPr lang="ru-RU" b="1" dirty="0"/>
              <a:t>Олимпиада «Терапевтический код»</a:t>
            </a:r>
          </a:p>
          <a:p>
            <a:endParaRPr lang="ru-RU" b="1" dirty="0"/>
          </a:p>
          <a:p>
            <a:r>
              <a:rPr lang="ru-RU" b="1" dirty="0"/>
              <a:t>Участие в основной программе</a:t>
            </a:r>
          </a:p>
          <a:p>
            <a:r>
              <a:rPr lang="ru-RU" dirty="0"/>
              <a:t>• Члены Координационного совета секции модерировали симпозиумы, участвовали в дискуссиях и представляли современные подходы к диагностике и терапии.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DB3875-0A35-5661-F311-5584DD69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96" y="1412629"/>
            <a:ext cx="1796400" cy="1347300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7241FA-BFC8-E271-CD18-7E24301A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22" y="1412629"/>
            <a:ext cx="1796400" cy="1347300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D295680-3079-4493-1295-1AF330BC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16" y="2874229"/>
            <a:ext cx="1794606" cy="1345955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9646FA7-CB35-23AF-B3EB-5559F3E2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97" y="2874229"/>
            <a:ext cx="1794606" cy="1345955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8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FF5AD-2A9B-79B5-2F5E-2BE0C43E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6" y="462265"/>
            <a:ext cx="9948337" cy="544207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latin typeface="Helvetica" pitchFamily="2" charset="0"/>
              </a:rPr>
              <a:t>Конгресс терапевтов Южного Федерального Округа</a:t>
            </a:r>
            <a:br>
              <a:rPr lang="ru-RU" sz="4000" i="1" dirty="0">
                <a:latin typeface="Helvetica" pitchFamily="2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A3B09-9E89-5822-F466-C014BD7C3136}"/>
              </a:ext>
            </a:extLst>
          </p:cNvPr>
          <p:cNvSpPr txBox="1"/>
          <p:nvPr/>
        </p:nvSpPr>
        <p:spPr>
          <a:xfrm>
            <a:off x="439339" y="1220785"/>
            <a:ext cx="84474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 октября 2025, </a:t>
            </a:r>
            <a:r>
              <a:rPr lang="ru-RU" dirty="0" err="1"/>
              <a:t>Ростов</a:t>
            </a:r>
            <a:r>
              <a:rPr lang="ru-RU" dirty="0"/>
              <a:t>-на-Дону</a:t>
            </a:r>
          </a:p>
          <a:p>
            <a:r>
              <a:rPr lang="ru-RU" b="1" dirty="0"/>
              <a:t>Конкурсу молодых учёных</a:t>
            </a:r>
          </a:p>
          <a:p>
            <a:r>
              <a:rPr lang="ru-RU" dirty="0"/>
              <a:t>• • Организаторы: РНМОТ, </a:t>
            </a:r>
            <a:r>
              <a:rPr lang="ru-RU" dirty="0" err="1"/>
              <a:t>РостГМУ</a:t>
            </a:r>
            <a:r>
              <a:rPr lang="ru-RU" dirty="0"/>
              <a:t>, РРО РНМОТ.</a:t>
            </a:r>
            <a:br>
              <a:rPr lang="ru-RU" dirty="0"/>
            </a:br>
            <a:r>
              <a:rPr lang="ru-RU" dirty="0"/>
              <a:t>• Подано </a:t>
            </a:r>
            <a:r>
              <a:rPr lang="ru-RU" b="1" dirty="0"/>
              <a:t>20+ заявок</a:t>
            </a:r>
            <a:r>
              <a:rPr lang="ru-RU" dirty="0"/>
              <a:t> из медицинских вузов разных регионов РФ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11 лучших работ</a:t>
            </a:r>
            <a:r>
              <a:rPr lang="ru-RU" dirty="0"/>
              <a:t> представлены очно.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7A447F-24C1-809D-DCCD-5F60C059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5" y="3021650"/>
            <a:ext cx="2803316" cy="2102487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88715D-A7C1-3F23-7D7E-D54510F5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1" y="3021650"/>
            <a:ext cx="1602580" cy="2136971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899522E-EBC4-5BC6-C3B2-36DE789B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51" y="3021650"/>
            <a:ext cx="1602580" cy="2136971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1A4930B-A8CA-AA91-AE2C-073C2EC5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92" y="3021651"/>
            <a:ext cx="1602580" cy="2136971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092CFF-90B7-0259-F2EE-3000D320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70" y="3021650"/>
            <a:ext cx="1602580" cy="2136971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8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87911-C383-D83F-A68F-2075C39A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20 Национальный конгресс терапевтов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ED865-7A8F-9637-5A44-C93B2D3695EB}"/>
              </a:ext>
            </a:extLst>
          </p:cNvPr>
          <p:cNvSpPr txBox="1"/>
          <p:nvPr/>
        </p:nvSpPr>
        <p:spPr>
          <a:xfrm>
            <a:off x="338663" y="949322"/>
            <a:ext cx="966787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19-21 сентября 2025, Москва</a:t>
            </a:r>
          </a:p>
          <a:p>
            <a:r>
              <a:rPr lang="ru-RU" sz="1600" dirty="0"/>
              <a:t>• Подготовлено </a:t>
            </a:r>
            <a:r>
              <a:rPr lang="ru-RU" sz="1600" b="1" dirty="0"/>
              <a:t>7 научных симпозиума</a:t>
            </a:r>
          </a:p>
          <a:p>
            <a:r>
              <a:rPr lang="ru-RU" sz="1600" b="1" dirty="0"/>
              <a:t>Конкурс молодых терапевтов</a:t>
            </a:r>
            <a:r>
              <a:rPr lang="ru-RU" sz="1600" dirty="0"/>
              <a:t>: 49 работ, в финал отобрано 10</a:t>
            </a:r>
          </a:p>
          <a:p>
            <a:r>
              <a:rPr lang="ru-RU" sz="1600" dirty="0"/>
              <a:t>• Проведено 2 всероссийские олимпиады: «Своя игра»,  Олимпиада по терапии</a:t>
            </a:r>
          </a:p>
          <a:p>
            <a:r>
              <a:rPr lang="ru-RU" sz="1600" dirty="0"/>
              <a:t>• Участие 29 команд (более 240 участников) из различных </a:t>
            </a:r>
          </a:p>
          <a:p>
            <a:r>
              <a:rPr lang="ru-RU" sz="1600" dirty="0"/>
              <a:t>регионов России</a:t>
            </a:r>
          </a:p>
          <a:p>
            <a:r>
              <a:rPr lang="ru-RU" sz="1600" b="1" dirty="0"/>
              <a:t>Уголок молодого терапевта</a:t>
            </a:r>
          </a:p>
          <a:p>
            <a:r>
              <a:rPr lang="ru-RU" sz="1600" dirty="0"/>
              <a:t>Практикумы:</a:t>
            </a:r>
          </a:p>
          <a:p>
            <a:r>
              <a:rPr lang="ru-RU" sz="1600" dirty="0"/>
              <a:t>• «Первые шаги в науке»</a:t>
            </a:r>
          </a:p>
          <a:p>
            <a:r>
              <a:rPr lang="ru-RU" sz="1600" dirty="0"/>
              <a:t>• «Как написать и опубликовать статью»</a:t>
            </a:r>
          </a:p>
          <a:p>
            <a:r>
              <a:rPr lang="ru-RU" sz="1600" dirty="0"/>
              <a:t>• «Как уверенно выступать на конференциях»</a:t>
            </a:r>
          </a:p>
          <a:p>
            <a:r>
              <a:rPr lang="ru-RU" sz="1600" dirty="0"/>
              <a:t>Мастер-классы:</a:t>
            </a:r>
          </a:p>
          <a:p>
            <a:r>
              <a:rPr lang="ru-RU" sz="1600" dirty="0"/>
              <a:t>• Журнальный клуб</a:t>
            </a:r>
          </a:p>
          <a:p>
            <a:r>
              <a:rPr lang="ru-RU" sz="1600" dirty="0"/>
              <a:t>• «Борьба с профессиональным выгоранием» </a:t>
            </a:r>
          </a:p>
          <a:p>
            <a:r>
              <a:rPr lang="ru-RU" sz="1600" dirty="0"/>
              <a:t>Симпозиумы и дискуссии:</a:t>
            </a:r>
          </a:p>
          <a:p>
            <a:r>
              <a:rPr lang="ru-RU" sz="1600" dirty="0"/>
              <a:t>• «Совершенствование диагностических подходов в терапии»</a:t>
            </a:r>
          </a:p>
          <a:p>
            <a:r>
              <a:rPr lang="ru-RU" sz="1600" dirty="0"/>
              <a:t>• «</a:t>
            </a:r>
            <a:r>
              <a:rPr lang="ru-RU" sz="1600" dirty="0" err="1"/>
              <a:t>Блогинг</a:t>
            </a:r>
            <a:r>
              <a:rPr lang="ru-RU" sz="1600" dirty="0"/>
              <a:t> в медицине: за и против»</a:t>
            </a:r>
          </a:p>
          <a:p>
            <a:r>
              <a:rPr lang="ru-RU" sz="1600" dirty="0"/>
              <a:t>• Дебаты и открытые обсуждения</a:t>
            </a:r>
          </a:p>
          <a:p>
            <a:r>
              <a:rPr lang="ru-RU" sz="1600" b="1" dirty="0"/>
              <a:t>Постерная сессия: 20 докладов</a:t>
            </a:r>
            <a:endParaRPr lang="ru-RU" sz="1600" dirty="0"/>
          </a:p>
        </p:txBody>
      </p:sp>
      <p:pic>
        <p:nvPicPr>
          <p:cNvPr id="9" name="Рисунок 8" descr="Изображение выглядит как одежда, текст, женщи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79BBA1D9-B2AF-D7B2-D6D8-BFCDBFD17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22" y="3385641"/>
            <a:ext cx="1565997" cy="20879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костюм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C24C8FE6-1865-62B9-D853-F7BE5FE24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49" y="42180"/>
            <a:ext cx="1693437" cy="1270078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одежда, текст, костю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8F8DB3B-8698-72FA-6AE7-79BC569A19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14045"/>
          <a:stretch/>
        </p:blipFill>
        <p:spPr>
          <a:xfrm>
            <a:off x="8512385" y="2553251"/>
            <a:ext cx="1599522" cy="136378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2794037-F599-CFCC-45AD-BEC651460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9"/>
          <a:stretch/>
        </p:blipFill>
        <p:spPr>
          <a:xfrm>
            <a:off x="8639557" y="4219135"/>
            <a:ext cx="1479149" cy="1363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человек, обувь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28883BF7-0C74-38FC-27C4-29CF5D15B0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13" y="2134556"/>
            <a:ext cx="1522397" cy="1141798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Изображение выглядит как одежда, костюм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5812980-0A5D-333A-E63A-7663554335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19" y="1086766"/>
            <a:ext cx="1700120" cy="1275090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12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BF5E7-7938-F7ED-920A-FE746359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группы в ВКонтакте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89A90-9162-63FD-971B-689E699000B1}"/>
              </a:ext>
            </a:extLst>
          </p:cNvPr>
          <p:cNvSpPr txBox="1"/>
          <p:nvPr/>
        </p:nvSpPr>
        <p:spPr>
          <a:xfrm>
            <a:off x="376763" y="1067331"/>
            <a:ext cx="6562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Более 150 подписчиков</a:t>
            </a:r>
          </a:p>
          <a:p>
            <a:endParaRPr lang="en-US" b="1" dirty="0"/>
          </a:p>
          <a:p>
            <a:r>
              <a:rPr lang="ru-RU" dirty="0"/>
              <a:t>Площадка для общения врачей, ординаторов и студентов</a:t>
            </a:r>
            <a:br>
              <a:rPr lang="ru-RU" dirty="0"/>
            </a:br>
            <a:r>
              <a:rPr lang="ru-RU" dirty="0"/>
              <a:t>• Пространство для профессионального роста, обмена опытом и открытого диалога</a:t>
            </a:r>
          </a:p>
          <a:p>
            <a:endParaRPr lang="ru-RU" b="1" dirty="0"/>
          </a:p>
          <a:p>
            <a:r>
              <a:rPr lang="ru-RU" b="1" dirty="0"/>
              <a:t>Что включает</a:t>
            </a:r>
          </a:p>
          <a:p>
            <a:r>
              <a:rPr lang="ru-RU" dirty="0"/>
              <a:t>• </a:t>
            </a:r>
            <a:r>
              <a:rPr lang="ru-RU" b="1" dirty="0"/>
              <a:t>Анонсы мероприятий РНМОТ:</a:t>
            </a:r>
            <a:r>
              <a:rPr lang="ru-RU" dirty="0"/>
              <a:t> вебинары, конференции, мастер-классы, конкурсы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Разборы клинических случаев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Научные инициативы:</a:t>
            </a:r>
            <a:r>
              <a:rPr lang="ru-RU" dirty="0"/>
              <a:t> публикации, карьерные советы, журнальный клуб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Интерактивы:</a:t>
            </a:r>
            <a:r>
              <a:rPr lang="ru-RU" dirty="0"/>
              <a:t> клинические квесты, подкасты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Темы профессионального благополучия:</a:t>
            </a:r>
            <a:r>
              <a:rPr lang="ru-RU" dirty="0"/>
              <a:t> профилактика выгорания, баланс работа–жизнь</a:t>
            </a:r>
          </a:p>
        </p:txBody>
      </p:sp>
      <p:pic>
        <p:nvPicPr>
          <p:cNvPr id="6" name="Рисунок 5" descr="Изображение выглядит как круг, снимок экрана, текст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14D5BD4E-ACFA-AC15-5C2C-0D693DA3B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3" y="1559315"/>
            <a:ext cx="2990851" cy="29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1105B-6EF8-DE0A-B0E5-D5DC72B4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5" y="247952"/>
            <a:ext cx="9843563" cy="544207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Планы секции «Молодые терапевты» РНМОТ на 2026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F3C63-55C3-E71E-1319-80492151CCEA}"/>
              </a:ext>
            </a:extLst>
          </p:cNvPr>
          <p:cNvSpPr txBox="1"/>
          <p:nvPr/>
        </p:nvSpPr>
        <p:spPr>
          <a:xfrm>
            <a:off x="628649" y="1081743"/>
            <a:ext cx="93583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1. Межрегиональное и международное сотрудничество</a:t>
            </a:r>
          </a:p>
          <a:p>
            <a:r>
              <a:rPr lang="ru-RU" sz="1600" dirty="0"/>
              <a:t>• Создание горизонтальных сообществ между регионами - выбор региональных представителей секции «Молодые терапевты»</a:t>
            </a:r>
          </a:p>
          <a:p>
            <a:r>
              <a:rPr lang="ru-RU" sz="1600" dirty="0"/>
              <a:t>Заявки направлять до 10 декабря на </a:t>
            </a:r>
            <a:r>
              <a:rPr lang="en-US" sz="1600" dirty="0"/>
              <a:t>e-mail:</a:t>
            </a:r>
            <a:endParaRPr lang="ru-RU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Участие в мероприятиях </a:t>
            </a:r>
            <a:r>
              <a:rPr lang="en" sz="1600" dirty="0"/>
              <a:t>EFIM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r>
              <a:rPr lang="ru-RU" sz="1600" b="1" dirty="0"/>
              <a:t>2. Организация конкурсов и олимпиад для молодых терапевтов</a:t>
            </a:r>
          </a:p>
          <a:p>
            <a:r>
              <a:rPr lang="ru-RU" sz="1600" dirty="0"/>
              <a:t>• Конкурсы научных работ, грантовые программы, стимулирование активных участников</a:t>
            </a:r>
          </a:p>
          <a:p>
            <a:endParaRPr lang="ru-RU" sz="1600" dirty="0"/>
          </a:p>
          <a:p>
            <a:r>
              <a:rPr lang="ru-RU" sz="1600" b="1" dirty="0"/>
              <a:t>3. Коммуникация и образовательные проекты</a:t>
            </a:r>
          </a:p>
          <a:p>
            <a:r>
              <a:rPr lang="ru-RU" sz="1600" dirty="0"/>
              <a:t>• Участие в мероприятиях РНМОТ</a:t>
            </a:r>
            <a:br>
              <a:rPr lang="ru-RU" sz="1600" dirty="0"/>
            </a:br>
            <a:r>
              <a:rPr lang="ru-RU" sz="1600" dirty="0"/>
              <a:t>• Публикации в группе ВК</a:t>
            </a:r>
          </a:p>
          <a:p>
            <a:endParaRPr lang="ru-RU" sz="1600" dirty="0"/>
          </a:p>
          <a:p>
            <a:r>
              <a:rPr lang="ru-RU" sz="1600" dirty="0"/>
              <a:t>4. </a:t>
            </a:r>
            <a:r>
              <a:rPr lang="ru-RU" sz="1600" b="1" dirty="0"/>
              <a:t>Стимулирование научной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Научные коллаборации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Публикации научных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Менторская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64954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6764D-8A5C-7A7B-4FA6-2B32811CC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8512E5F-B613-C7C8-D421-8B5AEE7E7FE5}"/>
              </a:ext>
            </a:extLst>
          </p:cNvPr>
          <p:cNvSpPr/>
          <p:nvPr/>
        </p:nvSpPr>
        <p:spPr>
          <a:xfrm>
            <a:off x="1200662" y="2141316"/>
            <a:ext cx="7766613" cy="9375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glow" dir="t">
              <a:rot lat="0" lon="0" rev="4200000"/>
            </a:lightRig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AEBE09BA-F41B-C965-9E17-03A8971116E4}"/>
              </a:ext>
            </a:extLst>
          </p:cNvPr>
          <p:cNvSpPr txBox="1">
            <a:spLocks/>
          </p:cNvSpPr>
          <p:nvPr/>
        </p:nvSpPr>
        <p:spPr>
          <a:xfrm>
            <a:off x="699045" y="2234662"/>
            <a:ext cx="8769846" cy="750858"/>
          </a:xfrm>
          <a:prstGeom prst="rect">
            <a:avLst/>
          </a:prstGeom>
        </p:spPr>
        <p:txBody>
          <a:bodyPr vert="horz" wrap="square" lIns="0" tIns="12076" rIns="0" bIns="0" rtlCol="0" anchor="ctr">
            <a:spAutoFit/>
          </a:bodyPr>
          <a:lstStyle>
            <a:lvl1pPr algn="l" defTabSz="1008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77" algn="ctr">
              <a:lnSpc>
                <a:spcPct val="100000"/>
              </a:lnSpc>
              <a:spcBef>
                <a:spcPts val="95"/>
              </a:spcBef>
            </a:pPr>
            <a:r>
              <a:rPr lang="ru-RU" sz="4800" b="1" spc="-76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5066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953075-8A6C-8394-649A-A94436FF1C31}"/>
              </a:ext>
            </a:extLst>
          </p:cNvPr>
          <p:cNvSpPr txBox="1"/>
          <p:nvPr/>
        </p:nvSpPr>
        <p:spPr>
          <a:xfrm>
            <a:off x="422032" y="0"/>
            <a:ext cx="508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B31D1D"/>
                </a:solidFill>
                <a:effectLst/>
                <a:latin typeface="Open Sans" panose="020B0606030504020204" pitchFamily="34" charset="0"/>
              </a:rPr>
              <a:t>Секция «Молодые терапевты»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F6949-DDA0-80C2-16D0-285B27A0EFFE}"/>
              </a:ext>
            </a:extLst>
          </p:cNvPr>
          <p:cNvSpPr txBox="1"/>
          <p:nvPr/>
        </p:nvSpPr>
        <p:spPr>
          <a:xfrm>
            <a:off x="277190" y="388813"/>
            <a:ext cx="508446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Структура секции молодых терапевтов:</a:t>
            </a:r>
          </a:p>
          <a:p>
            <a:r>
              <a:rPr lang="ru-RU" sz="1400" i="1" dirty="0"/>
              <a:t>Председатель секции: </a:t>
            </a:r>
            <a:r>
              <a:rPr lang="ru-RU" sz="1400" dirty="0"/>
              <a:t>Чулков Василий Сергеевич, д.м.н. (Великий Новгород)</a:t>
            </a:r>
          </a:p>
          <a:p>
            <a:r>
              <a:rPr lang="ru-RU" sz="1400" i="1" dirty="0"/>
              <a:t>Секретарь секции:  </a:t>
            </a:r>
            <a:r>
              <a:rPr lang="ru-RU" sz="1400" dirty="0"/>
              <a:t>Жарова Мария Евгеньевна, к.м.н. (Москва)</a:t>
            </a:r>
          </a:p>
          <a:p>
            <a:endParaRPr lang="ru-RU" b="1" dirty="0"/>
          </a:p>
          <a:p>
            <a:r>
              <a:rPr lang="ru-RU" b="1" dirty="0"/>
              <a:t>Основные направления деятельности</a:t>
            </a:r>
          </a:p>
          <a:p>
            <a:r>
              <a:rPr lang="ru-RU" sz="1400" dirty="0"/>
              <a:t>• Образовательные проекты: мастер-классы, практикумы, дебаты, журнальный клуб</a:t>
            </a:r>
          </a:p>
          <a:p>
            <a:r>
              <a:rPr lang="ru-RU" sz="1400" dirty="0"/>
              <a:t>• Научные конкурсы и </a:t>
            </a:r>
            <a:r>
              <a:rPr lang="ru-RU" sz="1400" dirty="0" err="1"/>
              <a:t>постерные</a:t>
            </a:r>
            <a:r>
              <a:rPr lang="ru-RU" sz="1400" dirty="0"/>
              <a:t> сессии</a:t>
            </a:r>
          </a:p>
          <a:p>
            <a:r>
              <a:rPr lang="ru-RU" sz="1400" dirty="0"/>
              <a:t>• Организация симпозиумов на всероссийских и международных конгрессах</a:t>
            </a:r>
          </a:p>
          <a:p>
            <a:r>
              <a:rPr lang="ru-RU" sz="1400" dirty="0"/>
              <a:t>• Менторские программы, развитие научных и клинических компетенций</a:t>
            </a:r>
          </a:p>
          <a:p>
            <a:r>
              <a:rPr lang="ru-RU" sz="1400" dirty="0"/>
              <a:t>• Межрегиональное сотрудничество и поддержка профессионального роста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8" name="Рисунок 7" descr="Значок 7 со сплошной заливкой">
            <a:extLst>
              <a:ext uri="{FF2B5EF4-FFF2-40B4-BE49-F238E27FC236}">
                <a16:creationId xmlns:a16="http://schemas.microsoft.com/office/drawing/2014/main" id="{2F396938-F25F-A8C2-8F46-1FDD30DF2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6485" y="-36305"/>
            <a:ext cx="736714" cy="736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D36C8F-3F78-7615-D363-27FD3F3E4CEF}"/>
              </a:ext>
            </a:extLst>
          </p:cNvPr>
          <p:cNvSpPr txBox="1"/>
          <p:nvPr/>
        </p:nvSpPr>
        <p:spPr>
          <a:xfrm>
            <a:off x="5790197" y="0"/>
            <a:ext cx="48697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Мероприятий проведённых при участии секции:</a:t>
            </a:r>
          </a:p>
          <a:p>
            <a:r>
              <a:rPr lang="ru-RU" sz="1400" dirty="0"/>
              <a:t> — Санкт-Петербург (31.01.2025)</a:t>
            </a:r>
          </a:p>
          <a:p>
            <a:r>
              <a:rPr lang="ru-RU" sz="1400" dirty="0"/>
              <a:t> — </a:t>
            </a:r>
            <a:r>
              <a:rPr lang="en" sz="1400" dirty="0"/>
              <a:t>ECIM, </a:t>
            </a:r>
            <a:r>
              <a:rPr lang="ru-RU" sz="1400" dirty="0"/>
              <a:t>Флоренция (5–8.03.2025)</a:t>
            </a:r>
          </a:p>
          <a:p>
            <a:r>
              <a:rPr lang="ru-RU" sz="1400" dirty="0"/>
              <a:t> — Завадские чтения, </a:t>
            </a:r>
            <a:r>
              <a:rPr lang="ru-RU" sz="1400" dirty="0" err="1"/>
              <a:t>Ростов</a:t>
            </a:r>
            <a:r>
              <a:rPr lang="ru-RU" sz="1400" dirty="0"/>
              <a:t>-на-Дону (29.03.2025)</a:t>
            </a:r>
          </a:p>
          <a:p>
            <a:r>
              <a:rPr lang="ru-RU" sz="1400" dirty="0"/>
              <a:t> — </a:t>
            </a:r>
            <a:r>
              <a:rPr lang="en" sz="1400" dirty="0"/>
              <a:t>VIII </a:t>
            </a:r>
            <a:r>
              <a:rPr lang="ru-RU" sz="1400" dirty="0"/>
              <a:t>Терапевтический форум, Н. Новгород (22–23.05.2025)</a:t>
            </a:r>
          </a:p>
          <a:p>
            <a:r>
              <a:rPr lang="ru-RU" sz="1400" dirty="0"/>
              <a:t> — Форум РНМОТ, Великий Новгород (30.09.2025)</a:t>
            </a:r>
          </a:p>
          <a:p>
            <a:r>
              <a:rPr lang="ru-RU" sz="1400" dirty="0"/>
              <a:t> — Конгресс терапевтов ЮФО (03.10.2025)</a:t>
            </a:r>
          </a:p>
          <a:p>
            <a:r>
              <a:rPr lang="ru-RU" sz="1400" dirty="0"/>
              <a:t> — Национальный конгресс терапевтов (19–21.11.2025)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61A53-53A0-2E12-F937-E49E9EC4486D}"/>
              </a:ext>
            </a:extLst>
          </p:cNvPr>
          <p:cNvSpPr txBox="1"/>
          <p:nvPr/>
        </p:nvSpPr>
        <p:spPr>
          <a:xfrm>
            <a:off x="5872320" y="3770729"/>
            <a:ext cx="427769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Научных работ рассмотрено на конкурсах молодых терапевтов:</a:t>
            </a:r>
          </a:p>
          <a:p>
            <a:r>
              <a:rPr lang="ru-RU" sz="1400" dirty="0"/>
              <a:t> — 49 работ на НКТ</a:t>
            </a:r>
          </a:p>
          <a:p>
            <a:r>
              <a:rPr lang="ru-RU" sz="1400" dirty="0"/>
              <a:t> — 44 заявки на Завадских чтениях</a:t>
            </a:r>
          </a:p>
          <a:p>
            <a:r>
              <a:rPr lang="ru-RU" sz="1400" dirty="0"/>
              <a:t> — 20+ работ на Конгрессе ЮФО</a:t>
            </a:r>
          </a:p>
          <a:p>
            <a:r>
              <a:rPr lang="ru-RU" sz="1400" dirty="0"/>
              <a:t> — 18 работ в Нижнем Новгороде</a:t>
            </a:r>
          </a:p>
          <a:p>
            <a:r>
              <a:rPr lang="ru-RU" sz="1400" dirty="0"/>
              <a:t>  </a:t>
            </a:r>
            <a:endParaRPr lang="ru-RU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932EF-B10C-8563-AB08-177512872606}"/>
              </a:ext>
            </a:extLst>
          </p:cNvPr>
          <p:cNvSpPr txBox="1"/>
          <p:nvPr/>
        </p:nvSpPr>
        <p:spPr>
          <a:xfrm>
            <a:off x="5939273" y="2960464"/>
            <a:ext cx="4006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Тезисов отредактировано для сборника НКТ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0127B62-0DA1-AC0C-3DD8-384829003B4E}"/>
              </a:ext>
            </a:extLst>
          </p:cNvPr>
          <p:cNvSpPr/>
          <p:nvPr/>
        </p:nvSpPr>
        <p:spPr>
          <a:xfrm>
            <a:off x="5135605" y="2793407"/>
            <a:ext cx="619932" cy="619932"/>
          </a:xfrm>
          <a:prstGeom prst="ellipse">
            <a:avLst/>
          </a:prstGeom>
          <a:solidFill>
            <a:srgbClr val="B3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B4FE16-778B-D645-FCF6-E6826E6F52A9}"/>
              </a:ext>
            </a:extLst>
          </p:cNvPr>
          <p:cNvSpPr txBox="1"/>
          <p:nvPr/>
        </p:nvSpPr>
        <p:spPr>
          <a:xfrm>
            <a:off x="5117684" y="2913720"/>
            <a:ext cx="73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500+</a:t>
            </a:r>
          </a:p>
        </p:txBody>
      </p:sp>
      <p:pic>
        <p:nvPicPr>
          <p:cNvPr id="25" name="Рисунок 24" descr="Значок 6 со сплошной заливкой">
            <a:extLst>
              <a:ext uri="{FF2B5EF4-FFF2-40B4-BE49-F238E27FC236}">
                <a16:creationId xmlns:a16="http://schemas.microsoft.com/office/drawing/2014/main" id="{A0BE8C56-6E85-700C-FAB9-36204FB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3969" y="1936933"/>
            <a:ext cx="736714" cy="7367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AFD2A8-BF99-9180-B108-FF8B05679F34}"/>
              </a:ext>
            </a:extLst>
          </p:cNvPr>
          <p:cNvSpPr txBox="1"/>
          <p:nvPr/>
        </p:nvSpPr>
        <p:spPr>
          <a:xfrm>
            <a:off x="5939273" y="2034779"/>
            <a:ext cx="3328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Конкурсов молодых терапевтов </a:t>
            </a:r>
          </a:p>
          <a:p>
            <a:r>
              <a:rPr lang="ru-RU" sz="1400" b="1" dirty="0"/>
              <a:t>в различных регионах России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CC7B8F6-0491-E1FC-51F1-9C9B01CED036}"/>
              </a:ext>
            </a:extLst>
          </p:cNvPr>
          <p:cNvSpPr/>
          <p:nvPr/>
        </p:nvSpPr>
        <p:spPr>
          <a:xfrm>
            <a:off x="5153526" y="3770729"/>
            <a:ext cx="619932" cy="619932"/>
          </a:xfrm>
          <a:prstGeom prst="ellipse">
            <a:avLst/>
          </a:prstGeom>
          <a:solidFill>
            <a:srgbClr val="B3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FAB527-7E55-EA52-9CF5-2EAD51BCECD6}"/>
              </a:ext>
            </a:extLst>
          </p:cNvPr>
          <p:cNvSpPr txBox="1"/>
          <p:nvPr/>
        </p:nvSpPr>
        <p:spPr>
          <a:xfrm>
            <a:off x="5135605" y="3891042"/>
            <a:ext cx="73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100+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6B5541-B1E0-5087-873D-93E2453BD28B}"/>
              </a:ext>
            </a:extLst>
          </p:cNvPr>
          <p:cNvSpPr txBox="1"/>
          <p:nvPr/>
        </p:nvSpPr>
        <p:spPr>
          <a:xfrm>
            <a:off x="277191" y="3917054"/>
            <a:ext cx="464500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Планы на следующий год</a:t>
            </a:r>
          </a:p>
          <a:p>
            <a:r>
              <a:rPr lang="ru-RU" sz="1400" dirty="0"/>
              <a:t>• Формирование региональных филиалов секции</a:t>
            </a:r>
          </a:p>
          <a:p>
            <a:r>
              <a:rPr lang="ru-RU" sz="1400" dirty="0"/>
              <a:t>• Развитие менторских программ</a:t>
            </a:r>
            <a:br>
              <a:rPr lang="ru-RU" sz="1400" dirty="0"/>
            </a:br>
            <a:r>
              <a:rPr lang="ru-RU" sz="1400" dirty="0"/>
              <a:t>• Развитие образовательных форматов: семинары, разборы, обучающие школы, вебинары</a:t>
            </a:r>
            <a:br>
              <a:rPr lang="ru-RU" sz="1400" dirty="0"/>
            </a:br>
            <a:r>
              <a:rPr lang="en" sz="1400" dirty="0"/>
              <a:t>• </a:t>
            </a:r>
            <a:r>
              <a:rPr lang="ru-RU" sz="1400" dirty="0"/>
              <a:t>Поддержка публикационной активности</a:t>
            </a:r>
            <a:br>
              <a:rPr lang="ru-RU" sz="1400" dirty="0"/>
            </a:br>
            <a:r>
              <a:rPr lang="ru-RU" sz="1400" dirty="0"/>
              <a:t>• Развитие социальных сетей секции 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43830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EA878-5074-3007-A620-EE2BBA34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на 2025 год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FABFEA-ECCD-5EB0-4819-E27ED027C9B4}"/>
              </a:ext>
            </a:extLst>
          </p:cNvPr>
          <p:cNvCxnSpPr>
            <a:cxnSpLocks/>
          </p:cNvCxnSpPr>
          <p:nvPr/>
        </p:nvCxnSpPr>
        <p:spPr>
          <a:xfrm>
            <a:off x="360947" y="2947735"/>
            <a:ext cx="9601200" cy="0"/>
          </a:xfrm>
          <a:prstGeom prst="line">
            <a:avLst/>
          </a:prstGeom>
          <a:ln w="38100">
            <a:solidFill>
              <a:srgbClr val="B3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D2526716-C76D-E1BC-0CFE-E291EDEC9BF4}"/>
              </a:ext>
            </a:extLst>
          </p:cNvPr>
          <p:cNvSpPr/>
          <p:nvPr/>
        </p:nvSpPr>
        <p:spPr>
          <a:xfrm>
            <a:off x="867528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13DD132-AC0B-75F3-74C5-34E7F17C6B4A}"/>
              </a:ext>
            </a:extLst>
          </p:cNvPr>
          <p:cNvSpPr/>
          <p:nvPr/>
        </p:nvSpPr>
        <p:spPr>
          <a:xfrm>
            <a:off x="3403517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895C047-6136-C65C-D7BE-F86F430A38DF}"/>
              </a:ext>
            </a:extLst>
          </p:cNvPr>
          <p:cNvSpPr/>
          <p:nvPr/>
        </p:nvSpPr>
        <p:spPr>
          <a:xfrm>
            <a:off x="5939506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49F0D3F-534F-AB2E-FCF5-548CCCA3CF9B}"/>
              </a:ext>
            </a:extLst>
          </p:cNvPr>
          <p:cNvSpPr/>
          <p:nvPr/>
        </p:nvSpPr>
        <p:spPr>
          <a:xfrm>
            <a:off x="8475496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EC10A62-95BC-3D3C-3E13-A78E2C57235D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999875" y="3080082"/>
            <a:ext cx="1" cy="697832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51EE8D-9201-7608-0CBC-50125394D1DA}"/>
              </a:ext>
            </a:extLst>
          </p:cNvPr>
          <p:cNvSpPr txBox="1"/>
          <p:nvPr/>
        </p:nvSpPr>
        <p:spPr>
          <a:xfrm>
            <a:off x="304863" y="3777914"/>
            <a:ext cx="5083342" cy="584775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Helvetica" pitchFamily="2" charset="0"/>
              </a:rPr>
              <a:t>3 конгресс терапевтов</a:t>
            </a:r>
            <a:r>
              <a:rPr lang="ru-RU" sz="1600" dirty="0">
                <a:latin typeface="Helvetica" pitchFamily="2" charset="0"/>
              </a:rPr>
              <a:t> </a:t>
            </a:r>
            <a:r>
              <a:rPr lang="ru-RU" sz="1600" i="1" dirty="0">
                <a:effectLst/>
                <a:latin typeface="Helvetica" pitchFamily="2" charset="0"/>
              </a:rPr>
              <a:t>СЗФО</a:t>
            </a:r>
          </a:p>
          <a:p>
            <a:r>
              <a:rPr lang="ru-RU" sz="1600" i="1" dirty="0">
                <a:effectLst/>
                <a:latin typeface="Helvetica" pitchFamily="2" charset="0"/>
              </a:rPr>
              <a:t>г. Санкт-Петербург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DF7A8DE-4E2A-0C25-C80D-5CCAF20B2A6C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3531059" y="2111539"/>
            <a:ext cx="0" cy="880455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590FC32-DFD3-2B11-E25D-2FA15B96BE66}"/>
              </a:ext>
            </a:extLst>
          </p:cNvPr>
          <p:cNvSpPr txBox="1"/>
          <p:nvPr/>
        </p:nvSpPr>
        <p:spPr>
          <a:xfrm>
            <a:off x="360947" y="1465208"/>
            <a:ext cx="6340223" cy="646331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effectLst/>
                <a:latin typeface="Helvetica" pitchFamily="2" charset="0"/>
              </a:rPr>
              <a:t>23-й Европейский конгресс терапевтов</a:t>
            </a:r>
            <a:endParaRPr lang="ru-RU" dirty="0">
              <a:effectLst/>
              <a:latin typeface="Helvetica" pitchFamily="2" charset="0"/>
            </a:endParaRPr>
          </a:p>
          <a:p>
            <a:r>
              <a:rPr lang="ru-RU" i="1" dirty="0">
                <a:effectLst/>
                <a:latin typeface="Helvetica" pitchFamily="2" charset="0"/>
              </a:rPr>
              <a:t>Флоренция, Италия</a:t>
            </a:r>
            <a:endParaRPr lang="ru-RU" dirty="0">
              <a:effectLst/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BCB743-8825-FF18-9B65-891CEB34587B}"/>
              </a:ext>
            </a:extLst>
          </p:cNvPr>
          <p:cNvSpPr txBox="1"/>
          <p:nvPr/>
        </p:nvSpPr>
        <p:spPr>
          <a:xfrm>
            <a:off x="304863" y="2379881"/>
            <a:ext cx="220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/>
                <a:latin typeface="Helvetica" pitchFamily="2" charset="0"/>
              </a:rPr>
              <a:t>31 января 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E976BE-6B3C-6E06-2DBD-2AAD98879B8D}"/>
              </a:ext>
            </a:extLst>
          </p:cNvPr>
          <p:cNvSpPr txBox="1"/>
          <p:nvPr/>
        </p:nvSpPr>
        <p:spPr>
          <a:xfrm>
            <a:off x="2514685" y="3146256"/>
            <a:ext cx="230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/>
                <a:latin typeface="Helvetica" pitchFamily="2" charset="0"/>
              </a:rPr>
              <a:t>5–8 марта 2025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A057EE-94DB-758A-8120-CA7E470AF609}"/>
              </a:ext>
            </a:extLst>
          </p:cNvPr>
          <p:cNvSpPr txBox="1"/>
          <p:nvPr/>
        </p:nvSpPr>
        <p:spPr>
          <a:xfrm>
            <a:off x="5161547" y="2428010"/>
            <a:ext cx="2062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Helvetica" pitchFamily="2" charset="0"/>
              </a:rPr>
              <a:t>29 марта 2025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885D1E-88B8-0F48-FEB3-16B380BA11FB}"/>
              </a:ext>
            </a:extLst>
          </p:cNvPr>
          <p:cNvSpPr txBox="1"/>
          <p:nvPr/>
        </p:nvSpPr>
        <p:spPr>
          <a:xfrm>
            <a:off x="7612332" y="3080222"/>
            <a:ext cx="2062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Helvetica" pitchFamily="2" charset="0"/>
              </a:rPr>
              <a:t>22-23 мая 2025 </a:t>
            </a:r>
          </a:p>
        </p:txBody>
      </p:sp>
    </p:spTree>
    <p:extLst>
      <p:ext uri="{BB962C8B-B14F-4D97-AF65-F5344CB8AC3E}">
        <p14:creationId xmlns:p14="http://schemas.microsoft.com/office/powerpoint/2010/main" val="348146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EA878-5074-3007-A620-EE2BBA34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на 2025 год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FABFEA-ECCD-5EB0-4819-E27ED027C9B4}"/>
              </a:ext>
            </a:extLst>
          </p:cNvPr>
          <p:cNvCxnSpPr>
            <a:cxnSpLocks/>
          </p:cNvCxnSpPr>
          <p:nvPr/>
        </p:nvCxnSpPr>
        <p:spPr>
          <a:xfrm>
            <a:off x="360947" y="2947735"/>
            <a:ext cx="9601200" cy="0"/>
          </a:xfrm>
          <a:prstGeom prst="line">
            <a:avLst/>
          </a:prstGeom>
          <a:ln w="38100">
            <a:solidFill>
              <a:srgbClr val="B3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D2526716-C76D-E1BC-0CFE-E291EDEC9BF4}"/>
              </a:ext>
            </a:extLst>
          </p:cNvPr>
          <p:cNvSpPr/>
          <p:nvPr/>
        </p:nvSpPr>
        <p:spPr>
          <a:xfrm>
            <a:off x="867528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13DD132-AC0B-75F3-74C5-34E7F17C6B4A}"/>
              </a:ext>
            </a:extLst>
          </p:cNvPr>
          <p:cNvSpPr/>
          <p:nvPr/>
        </p:nvSpPr>
        <p:spPr>
          <a:xfrm>
            <a:off x="3403517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895C047-6136-C65C-D7BE-F86F430A38DF}"/>
              </a:ext>
            </a:extLst>
          </p:cNvPr>
          <p:cNvSpPr/>
          <p:nvPr/>
        </p:nvSpPr>
        <p:spPr>
          <a:xfrm>
            <a:off x="5939506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49F0D3F-534F-AB2E-FCF5-548CCCA3CF9B}"/>
              </a:ext>
            </a:extLst>
          </p:cNvPr>
          <p:cNvSpPr/>
          <p:nvPr/>
        </p:nvSpPr>
        <p:spPr>
          <a:xfrm>
            <a:off x="8475496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BCB743-8825-FF18-9B65-891CEB34587B}"/>
              </a:ext>
            </a:extLst>
          </p:cNvPr>
          <p:cNvSpPr txBox="1"/>
          <p:nvPr/>
        </p:nvSpPr>
        <p:spPr>
          <a:xfrm>
            <a:off x="304863" y="2379881"/>
            <a:ext cx="220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/>
                <a:latin typeface="Helvetica" pitchFamily="2" charset="0"/>
              </a:rPr>
              <a:t>31 января 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E976BE-6B3C-6E06-2DBD-2AAD98879B8D}"/>
              </a:ext>
            </a:extLst>
          </p:cNvPr>
          <p:cNvSpPr txBox="1"/>
          <p:nvPr/>
        </p:nvSpPr>
        <p:spPr>
          <a:xfrm>
            <a:off x="2514685" y="3146256"/>
            <a:ext cx="230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/>
                <a:latin typeface="Helvetica" pitchFamily="2" charset="0"/>
              </a:rPr>
              <a:t>5–8 марта 2025</a:t>
            </a:r>
            <a:endParaRPr lang="ru-RU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D31EFEA-E1E1-4EF9-DFD7-3C8C10D7A50D}"/>
              </a:ext>
            </a:extLst>
          </p:cNvPr>
          <p:cNvCxnSpPr>
            <a:cxnSpLocks/>
          </p:cNvCxnSpPr>
          <p:nvPr/>
        </p:nvCxnSpPr>
        <p:spPr>
          <a:xfrm>
            <a:off x="6054390" y="3037647"/>
            <a:ext cx="17463" cy="676805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BAFFD1-B232-3F6D-79CF-62BABBCEB5A0}"/>
              </a:ext>
            </a:extLst>
          </p:cNvPr>
          <p:cNvSpPr txBox="1"/>
          <p:nvPr/>
        </p:nvSpPr>
        <p:spPr>
          <a:xfrm>
            <a:off x="5520552" y="3714452"/>
            <a:ext cx="4623318" cy="1354217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pPr indent="11113"/>
            <a:r>
              <a:rPr lang="en-US" sz="1600" dirty="0">
                <a:latin typeface="Helvetica" pitchFamily="2" charset="0"/>
              </a:rPr>
              <a:t>XX</a:t>
            </a:r>
            <a:r>
              <a:rPr lang="ru-RU" sz="1600" dirty="0">
                <a:latin typeface="Helvetica" pitchFamily="2" charset="0"/>
              </a:rPr>
              <a:t> Всероссийская научно-практическая конференция молодых ученых по актуальным проблемам внутренней патологии «Завадские чтения» </a:t>
            </a:r>
          </a:p>
          <a:p>
            <a:r>
              <a:rPr lang="ru-RU" sz="1600" dirty="0">
                <a:latin typeface="Helvetica" pitchFamily="2" charset="0"/>
              </a:rPr>
              <a:t>г. </a:t>
            </a:r>
            <a:r>
              <a:rPr lang="ru-RU" sz="1600" dirty="0" err="1">
                <a:latin typeface="Helvetica" pitchFamily="2" charset="0"/>
              </a:rPr>
              <a:t>Ростов</a:t>
            </a:r>
            <a:r>
              <a:rPr lang="ru-RU" sz="1600" dirty="0">
                <a:latin typeface="Helvetica" pitchFamily="2" charset="0"/>
              </a:rPr>
              <a:t>-на-Дону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885D1E-88B8-0F48-FEB3-16B380BA11FB}"/>
              </a:ext>
            </a:extLst>
          </p:cNvPr>
          <p:cNvSpPr txBox="1"/>
          <p:nvPr/>
        </p:nvSpPr>
        <p:spPr>
          <a:xfrm>
            <a:off x="7612332" y="3080222"/>
            <a:ext cx="2062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Helvetica" pitchFamily="2" charset="0"/>
              </a:rPr>
              <a:t>22-23 мая 2025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9AEFC64-D1F1-7020-0194-CE12D5E49A53}"/>
              </a:ext>
            </a:extLst>
          </p:cNvPr>
          <p:cNvCxnSpPr>
            <a:cxnSpLocks/>
          </p:cNvCxnSpPr>
          <p:nvPr/>
        </p:nvCxnSpPr>
        <p:spPr>
          <a:xfrm>
            <a:off x="8604881" y="2375858"/>
            <a:ext cx="0" cy="446213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C8636D8-8F3A-9A4C-891D-CDDA23F8E1D0}"/>
              </a:ext>
            </a:extLst>
          </p:cNvPr>
          <p:cNvSpPr txBox="1"/>
          <p:nvPr/>
        </p:nvSpPr>
        <p:spPr>
          <a:xfrm>
            <a:off x="3535864" y="1052419"/>
            <a:ext cx="5828800" cy="1323439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" sz="1600" i="1" dirty="0">
                <a:latin typeface="Helvetica" pitchFamily="2" charset="0"/>
              </a:rPr>
              <a:t>VIII </a:t>
            </a:r>
            <a:r>
              <a:rPr lang="ru-RU" sz="1600" i="1" dirty="0">
                <a:latin typeface="Helvetica" pitchFamily="2" charset="0"/>
              </a:rPr>
              <a:t>Терапевтический форум “Мультидисциплинарный больной”, Всероссийская конференция молодых терапевтов, Форум терапевтов Приволжского Федерального округа</a:t>
            </a:r>
          </a:p>
          <a:p>
            <a:pPr algn="l"/>
            <a:r>
              <a:rPr lang="ru-RU" sz="1600" i="1" dirty="0">
                <a:latin typeface="Helvetica" pitchFamily="2" charset="0"/>
              </a:rPr>
              <a:t>г. Нижний Новгород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CF3F61-F59D-2765-A2EA-E71B37FBBC0C}"/>
              </a:ext>
            </a:extLst>
          </p:cNvPr>
          <p:cNvSpPr txBox="1"/>
          <p:nvPr/>
        </p:nvSpPr>
        <p:spPr>
          <a:xfrm>
            <a:off x="5161547" y="2428010"/>
            <a:ext cx="2062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Helvetica" pitchFamily="2" charset="0"/>
              </a:rPr>
              <a:t>29 марта 2025 </a:t>
            </a:r>
          </a:p>
        </p:txBody>
      </p:sp>
    </p:spTree>
    <p:extLst>
      <p:ext uri="{BB962C8B-B14F-4D97-AF65-F5344CB8AC3E}">
        <p14:creationId xmlns:p14="http://schemas.microsoft.com/office/powerpoint/2010/main" val="330468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EA878-5074-3007-A620-EE2BBA34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на 2025 год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FABFEA-ECCD-5EB0-4819-E27ED027C9B4}"/>
              </a:ext>
            </a:extLst>
          </p:cNvPr>
          <p:cNvCxnSpPr>
            <a:cxnSpLocks/>
          </p:cNvCxnSpPr>
          <p:nvPr/>
        </p:nvCxnSpPr>
        <p:spPr>
          <a:xfrm>
            <a:off x="360947" y="2947735"/>
            <a:ext cx="9601200" cy="0"/>
          </a:xfrm>
          <a:prstGeom prst="line">
            <a:avLst/>
          </a:prstGeom>
          <a:ln w="38100">
            <a:solidFill>
              <a:srgbClr val="B3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D2526716-C76D-E1BC-0CFE-E291EDEC9BF4}"/>
              </a:ext>
            </a:extLst>
          </p:cNvPr>
          <p:cNvSpPr/>
          <p:nvPr/>
        </p:nvSpPr>
        <p:spPr>
          <a:xfrm>
            <a:off x="867528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13DD132-AC0B-75F3-74C5-34E7F17C6B4A}"/>
              </a:ext>
            </a:extLst>
          </p:cNvPr>
          <p:cNvSpPr/>
          <p:nvPr/>
        </p:nvSpPr>
        <p:spPr>
          <a:xfrm>
            <a:off x="3403517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895C047-6136-C65C-D7BE-F86F430A38DF}"/>
              </a:ext>
            </a:extLst>
          </p:cNvPr>
          <p:cNvSpPr/>
          <p:nvPr/>
        </p:nvSpPr>
        <p:spPr>
          <a:xfrm>
            <a:off x="5939506" y="2815387"/>
            <a:ext cx="264695" cy="264695"/>
          </a:xfrm>
          <a:prstGeom prst="ellipse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EC10A62-95BC-3D3C-3E13-A78E2C57235D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999875" y="3080082"/>
            <a:ext cx="1" cy="697832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51EE8D-9201-7608-0CBC-50125394D1DA}"/>
              </a:ext>
            </a:extLst>
          </p:cNvPr>
          <p:cNvSpPr txBox="1"/>
          <p:nvPr/>
        </p:nvSpPr>
        <p:spPr>
          <a:xfrm>
            <a:off x="304863" y="3777914"/>
            <a:ext cx="5083342" cy="830997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Helvetica" pitchFamily="2" charset="0"/>
              </a:rPr>
              <a:t>Образовательный семинар из цикла «Клинические рекомендации для терапевтов» </a:t>
            </a:r>
          </a:p>
          <a:p>
            <a:r>
              <a:rPr lang="ru-RU" sz="1600" i="1" dirty="0">
                <a:effectLst/>
                <a:latin typeface="Helvetica" pitchFamily="2" charset="0"/>
              </a:rPr>
              <a:t>г</a:t>
            </a:r>
            <a:r>
              <a:rPr lang="ru-RU" sz="1600" i="1" dirty="0">
                <a:latin typeface="Helvetica" pitchFamily="2" charset="0"/>
              </a:rPr>
              <a:t>. Великий Новгород</a:t>
            </a:r>
            <a:endParaRPr lang="ru-RU" sz="1600" i="1" dirty="0">
              <a:effectLst/>
              <a:latin typeface="Helvetica" pitchFamily="2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DF7A8DE-4E2A-0C25-C80D-5CCAF20B2A6C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3531059" y="2049983"/>
            <a:ext cx="0" cy="1103378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590FC32-DFD3-2B11-E25D-2FA15B96BE66}"/>
              </a:ext>
            </a:extLst>
          </p:cNvPr>
          <p:cNvSpPr txBox="1"/>
          <p:nvPr/>
        </p:nvSpPr>
        <p:spPr>
          <a:xfrm>
            <a:off x="360947" y="1465208"/>
            <a:ext cx="6340223" cy="584775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>
                <a:latin typeface="Helvetica" pitchFamily="2" charset="0"/>
              </a:rPr>
              <a:t>Конгресс терапевтов Южного Федерального Округа</a:t>
            </a:r>
          </a:p>
          <a:p>
            <a:r>
              <a:rPr lang="ru-RU" sz="1600" i="1" dirty="0">
                <a:latin typeface="Helvetica" pitchFamily="2" charset="0"/>
              </a:rPr>
              <a:t>г. </a:t>
            </a:r>
            <a:r>
              <a:rPr lang="ru-RU" sz="1600" i="1" dirty="0" err="1">
                <a:latin typeface="Helvetica" pitchFamily="2" charset="0"/>
              </a:rPr>
              <a:t>Ростов</a:t>
            </a:r>
            <a:r>
              <a:rPr lang="ru-RU" sz="1600" i="1" dirty="0">
                <a:latin typeface="Helvetica" pitchFamily="2" charset="0"/>
              </a:rPr>
              <a:t>-на-Дону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BCB743-8825-FF18-9B65-891CEB34587B}"/>
              </a:ext>
            </a:extLst>
          </p:cNvPr>
          <p:cNvSpPr txBox="1"/>
          <p:nvPr/>
        </p:nvSpPr>
        <p:spPr>
          <a:xfrm>
            <a:off x="2663284" y="3160468"/>
            <a:ext cx="1735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Helvetica" pitchFamily="2" charset="0"/>
              </a:rPr>
              <a:t>3 октября 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E976BE-6B3C-6E06-2DBD-2AAD98879B8D}"/>
              </a:ext>
            </a:extLst>
          </p:cNvPr>
          <p:cNvSpPr txBox="1"/>
          <p:nvPr/>
        </p:nvSpPr>
        <p:spPr>
          <a:xfrm>
            <a:off x="304863" y="2419813"/>
            <a:ext cx="23070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Helvetica" pitchFamily="2" charset="0"/>
              </a:rPr>
              <a:t>30 сентября 2025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A057EE-94DB-758A-8120-CA7E470AF609}"/>
              </a:ext>
            </a:extLst>
          </p:cNvPr>
          <p:cNvSpPr txBox="1"/>
          <p:nvPr/>
        </p:nvSpPr>
        <p:spPr>
          <a:xfrm>
            <a:off x="5161547" y="2428010"/>
            <a:ext cx="2394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Helvetica" pitchFamily="2" charset="0"/>
              </a:rPr>
              <a:t>19-21 ноября 2025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1CEAFFE-BF69-406A-F34A-912FEF284A95}"/>
              </a:ext>
            </a:extLst>
          </p:cNvPr>
          <p:cNvCxnSpPr>
            <a:cxnSpLocks/>
          </p:cNvCxnSpPr>
          <p:nvPr/>
        </p:nvCxnSpPr>
        <p:spPr>
          <a:xfrm>
            <a:off x="6050141" y="3080082"/>
            <a:ext cx="0" cy="697832"/>
          </a:xfrm>
          <a:prstGeom prst="line">
            <a:avLst/>
          </a:prstGeom>
          <a:ln>
            <a:solidFill>
              <a:srgbClr val="3444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ECC56EB-E120-D955-1999-90635C94FC2B}"/>
              </a:ext>
            </a:extLst>
          </p:cNvPr>
          <p:cNvSpPr txBox="1"/>
          <p:nvPr/>
        </p:nvSpPr>
        <p:spPr>
          <a:xfrm>
            <a:off x="5685480" y="3777914"/>
            <a:ext cx="4177589" cy="830997"/>
          </a:xfrm>
          <a:prstGeom prst="rect">
            <a:avLst/>
          </a:prstGeom>
          <a:noFill/>
          <a:ln>
            <a:solidFill>
              <a:srgbClr val="34444B"/>
            </a:solidFill>
          </a:ln>
        </p:spPr>
        <p:txBody>
          <a:bodyPr wrap="square">
            <a:spAutoFit/>
          </a:bodyPr>
          <a:lstStyle/>
          <a:p>
            <a:endParaRPr lang="ru-RU" sz="1600" i="1" dirty="0">
              <a:latin typeface="Helvetica" pitchFamily="2" charset="0"/>
            </a:endParaRPr>
          </a:p>
          <a:p>
            <a:r>
              <a:rPr lang="ru-RU" sz="1600" i="1" dirty="0">
                <a:latin typeface="Helvetica" pitchFamily="2" charset="0"/>
              </a:rPr>
              <a:t>20-й Национальный конгресс терапевтов</a:t>
            </a:r>
          </a:p>
          <a:p>
            <a:endParaRPr lang="ru-RU" sz="1600" i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9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4A8AD-5446-D46D-29D4-25E97A06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18" y="158221"/>
            <a:ext cx="8769847" cy="958582"/>
          </a:xfrm>
        </p:spPr>
        <p:txBody>
          <a:bodyPr/>
          <a:lstStyle/>
          <a:p>
            <a:r>
              <a:rPr lang="ru-RU" dirty="0"/>
              <a:t>3-ий Конгресс терапевтов СЗФО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C580-AB36-6BC5-33F3-1D6BF86B6829}"/>
              </a:ext>
            </a:extLst>
          </p:cNvPr>
          <p:cNvSpPr txBox="1"/>
          <p:nvPr/>
        </p:nvSpPr>
        <p:spPr>
          <a:xfrm>
            <a:off x="466078" y="1009379"/>
            <a:ext cx="508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/>
                <a:latin typeface="Helvetica" pitchFamily="2" charset="0"/>
              </a:rPr>
              <a:t>г. Санкт-Петербург, 31 января 2025 г.</a:t>
            </a:r>
            <a:endParaRPr lang="ru-RU" dirty="0">
              <a:effectLst/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DB247-D3D0-4F79-BCDB-6E1F5DBF85EC}"/>
              </a:ext>
            </a:extLst>
          </p:cNvPr>
          <p:cNvSpPr txBox="1"/>
          <p:nvPr/>
        </p:nvSpPr>
        <p:spPr>
          <a:xfrm>
            <a:off x="466077" y="1783295"/>
            <a:ext cx="8065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effectLst/>
                <a:latin typeface="Helvetica" pitchFamily="2" charset="0"/>
              </a:rPr>
              <a:t>конкурс научных работ молодых ученых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effectLst/>
                <a:latin typeface="Helvetica" pitchFamily="2" charset="0"/>
              </a:rPr>
              <a:t>межвузовская Олимпиада «Своя Игра»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55A34-CB9E-5F22-9E3B-6FE1C9E49CE0}"/>
              </a:ext>
            </a:extLst>
          </p:cNvPr>
          <p:cNvSpPr txBox="1"/>
          <p:nvPr/>
        </p:nvSpPr>
        <p:spPr>
          <a:xfrm>
            <a:off x="466078" y="1413963"/>
            <a:ext cx="508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Helvetica" pitchFamily="2" charset="0"/>
              </a:rPr>
              <a:t>П</a:t>
            </a:r>
            <a:r>
              <a:rPr lang="ru-RU" b="1" dirty="0">
                <a:effectLst/>
                <a:latin typeface="Helvetica" pitchFamily="2" charset="0"/>
              </a:rPr>
              <a:t>роведение: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526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4A8AD-5446-D46D-29D4-25E97A06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85" y="0"/>
            <a:ext cx="9615394" cy="958582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в 23-м Европейском конгрессе терапевтов (</a:t>
            </a:r>
            <a:r>
              <a:rPr lang="en" dirty="0"/>
              <a:t>ECIM 2025)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41F6A-3970-0BEB-A762-D37DF0B888AA}"/>
              </a:ext>
            </a:extLst>
          </p:cNvPr>
          <p:cNvSpPr txBox="1"/>
          <p:nvPr/>
        </p:nvSpPr>
        <p:spPr>
          <a:xfrm>
            <a:off x="371985" y="1008800"/>
            <a:ext cx="922477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Флоренция, Италия • 5–8 марта 2025 г.</a:t>
            </a:r>
          </a:p>
          <a:p>
            <a:endParaRPr lang="ru-RU" sz="1600" b="1" dirty="0"/>
          </a:p>
          <a:p>
            <a:r>
              <a:rPr lang="ru-RU" sz="1600" b="1" dirty="0"/>
              <a:t>Секция «Молодые терапевты» предоставила</a:t>
            </a:r>
          </a:p>
          <a:p>
            <a:r>
              <a:rPr lang="ru-RU" sz="1600" b="1" dirty="0"/>
              <a:t>7 </a:t>
            </a:r>
            <a:r>
              <a:rPr lang="ru-RU" sz="1600" b="1" dirty="0" err="1"/>
              <a:t>постерных</a:t>
            </a:r>
            <a:r>
              <a:rPr lang="ru-RU" sz="1600" b="1" dirty="0"/>
              <a:t> докладов</a:t>
            </a:r>
            <a:r>
              <a:rPr lang="ru-RU" sz="1600" dirty="0"/>
              <a:t> молодых терапевтов РНМОТ:</a:t>
            </a:r>
            <a:br>
              <a:rPr lang="ru-RU" sz="1600" dirty="0"/>
            </a:br>
            <a:r>
              <a:rPr lang="ru-RU" sz="1600" dirty="0"/>
              <a:t>• Н.Д. Кобзева</a:t>
            </a:r>
            <a:br>
              <a:rPr lang="ru-RU" sz="1600" dirty="0"/>
            </a:br>
            <a:r>
              <a:rPr lang="ru-RU" sz="1600" dirty="0"/>
              <a:t>• Н.А. Суворова</a:t>
            </a:r>
            <a:br>
              <a:rPr lang="ru-RU" sz="1600" dirty="0"/>
            </a:br>
            <a:r>
              <a:rPr lang="ru-RU" sz="1600" dirty="0"/>
              <a:t>• В.В. Смирнова</a:t>
            </a:r>
            <a:br>
              <a:rPr lang="ru-RU" sz="1600" dirty="0"/>
            </a:br>
            <a:r>
              <a:rPr lang="ru-RU" sz="1600" dirty="0"/>
              <a:t>• Е.С. Щербина</a:t>
            </a:r>
            <a:br>
              <a:rPr lang="ru-RU" sz="1600" dirty="0"/>
            </a:br>
            <a:r>
              <a:rPr lang="ru-RU" sz="1600" dirty="0"/>
              <a:t>• К.Р. </a:t>
            </a:r>
            <a:r>
              <a:rPr lang="ru-RU" sz="1600" dirty="0" err="1"/>
              <a:t>Микава</a:t>
            </a:r>
            <a:br>
              <a:rPr lang="ru-RU" sz="1600" dirty="0"/>
            </a:br>
            <a:r>
              <a:rPr lang="ru-RU" sz="1600" dirty="0"/>
              <a:t>• М.Е. Жарова</a:t>
            </a:r>
          </a:p>
          <a:p>
            <a:endParaRPr lang="ru-RU" sz="1600" dirty="0"/>
          </a:p>
          <a:p>
            <a:r>
              <a:rPr lang="ru-RU" sz="1600" b="1" dirty="0"/>
              <a:t>Международное сотрудничество</a:t>
            </a:r>
          </a:p>
          <a:p>
            <a:r>
              <a:rPr lang="ru-RU" sz="1600" b="1" dirty="0"/>
              <a:t>6 марта 2025 г. — участие в Ассамблее молодых терапевтов </a:t>
            </a:r>
            <a:r>
              <a:rPr lang="en" sz="1600" b="1" dirty="0"/>
              <a:t>EFIM</a:t>
            </a:r>
            <a:br>
              <a:rPr lang="en" sz="1600" dirty="0"/>
            </a:br>
            <a:r>
              <a:rPr lang="en" sz="1600" dirty="0"/>
              <a:t>• </a:t>
            </a:r>
            <a:r>
              <a:rPr lang="ru-RU" sz="1600" dirty="0"/>
              <a:t>Н.Д. Кобзева (председатель секции МТ РНМОТ)</a:t>
            </a:r>
            <a:br>
              <a:rPr lang="ru-RU" sz="1600" dirty="0"/>
            </a:br>
            <a:r>
              <a:rPr lang="ru-RU" sz="1600" dirty="0"/>
              <a:t>• Н.А. Суворова (секретарь секции МТ РНМОТ)</a:t>
            </a:r>
          </a:p>
          <a:p>
            <a:r>
              <a:rPr lang="ru-RU" sz="1600" b="1" dirty="0"/>
              <a:t>Обсуждены:</a:t>
            </a:r>
            <a:br>
              <a:rPr lang="ru-RU" sz="1600" dirty="0"/>
            </a:br>
            <a:r>
              <a:rPr lang="ru-RU" sz="1600" dirty="0"/>
              <a:t>• промежуточные итоги работы секции </a:t>
            </a:r>
            <a:r>
              <a:rPr lang="en" sz="1600" dirty="0"/>
              <a:t>EFIM</a:t>
            </a:r>
            <a:br>
              <a:rPr lang="en" sz="1600" dirty="0"/>
            </a:br>
            <a:r>
              <a:rPr lang="en" sz="1600" dirty="0"/>
              <a:t>• </a:t>
            </a:r>
            <a:r>
              <a:rPr lang="ru-RU" sz="1600" dirty="0"/>
              <a:t>планы международного сотрудничества</a:t>
            </a:r>
            <a:br>
              <a:rPr lang="ru-RU" sz="1600" dirty="0"/>
            </a:br>
            <a:r>
              <a:rPr lang="ru-RU" sz="1600" dirty="0"/>
              <a:t>• участие российской делегации в будущих проектах </a:t>
            </a:r>
            <a:r>
              <a:rPr lang="en" sz="1600" dirty="0"/>
              <a:t>EFIM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C7040-F632-4C12-9076-A58C4560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13" y="805744"/>
            <a:ext cx="1947712" cy="1456317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6542DCD-F985-268E-696E-5941E89AB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76" y="805744"/>
            <a:ext cx="1407385" cy="2222840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одежда, человек, Человеческое лицо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A1B2FFD2-22FF-0F66-FC3E-29601DF8A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12" y="2299581"/>
            <a:ext cx="2768600" cy="1835968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6FB06FF-0634-8E36-CE9E-157DBB177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1" y="3881109"/>
            <a:ext cx="1326761" cy="1760144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392981-012A-BD49-F13F-ECFFA92D1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3" y="3984088"/>
            <a:ext cx="2229368" cy="1549027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0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74EE6-5588-6B13-775C-63BAA8D2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Завадские чтения — Юбилейная </a:t>
            </a:r>
            <a:r>
              <a:rPr lang="en" dirty="0"/>
              <a:t>XX </a:t>
            </a:r>
            <a:r>
              <a:rPr lang="ru-RU" dirty="0"/>
              <a:t>конференция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A804D-B92E-B82D-12EA-7B85D5E3E8C0}"/>
              </a:ext>
            </a:extLst>
          </p:cNvPr>
          <p:cNvSpPr txBox="1"/>
          <p:nvPr/>
        </p:nvSpPr>
        <p:spPr>
          <a:xfrm>
            <a:off x="504304" y="1167921"/>
            <a:ext cx="91593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Ростов</a:t>
            </a:r>
            <a:r>
              <a:rPr lang="ru-RU" dirty="0"/>
              <a:t>-на-Дону, 29 марта 2025 г.</a:t>
            </a:r>
          </a:p>
          <a:p>
            <a:endParaRPr lang="ru-RU" b="1" dirty="0"/>
          </a:p>
          <a:p>
            <a:r>
              <a:rPr lang="ru-RU" b="1" dirty="0"/>
              <a:t>Программа конференции</a:t>
            </a:r>
          </a:p>
          <a:p>
            <a:r>
              <a:rPr lang="ru-RU" dirty="0"/>
              <a:t>• Пленарные доклады по истории Ростовской терапевтической школы</a:t>
            </a:r>
            <a:br>
              <a:rPr lang="ru-RU" dirty="0"/>
            </a:br>
            <a:r>
              <a:rPr lang="ru-RU" dirty="0"/>
              <a:t>• Экспертный доклад: венозные тромбоэмболии при заболеваниях печени (В.А. Кокорин)</a:t>
            </a:r>
            <a:br>
              <a:rPr lang="ru-RU" dirty="0"/>
            </a:br>
            <a:r>
              <a:rPr lang="ru-RU" dirty="0"/>
              <a:t>• 44 заявки, отобрано 33 доклада</a:t>
            </a:r>
            <a:br>
              <a:rPr lang="ru-RU" dirty="0"/>
            </a:br>
            <a:r>
              <a:rPr lang="ru-RU" dirty="0"/>
              <a:t>• 3 секции:</a:t>
            </a:r>
            <a:br>
              <a:rPr lang="ru-RU" dirty="0"/>
            </a:br>
            <a:r>
              <a:rPr lang="ru-RU" dirty="0"/>
              <a:t> — «Актуальные проблемы внутренней патологии»</a:t>
            </a:r>
            <a:br>
              <a:rPr lang="ru-RU" dirty="0"/>
            </a:br>
            <a:r>
              <a:rPr lang="ru-RU" dirty="0"/>
              <a:t> — «Трудный пациент»</a:t>
            </a:r>
            <a:br>
              <a:rPr lang="ru-RU" dirty="0"/>
            </a:br>
            <a:r>
              <a:rPr lang="ru-RU" dirty="0"/>
              <a:t> — «</a:t>
            </a:r>
            <a:r>
              <a:rPr lang="en" dirty="0"/>
              <a:t>Difficult patient» (</a:t>
            </a:r>
            <a:r>
              <a:rPr lang="ru-RU" dirty="0"/>
              <a:t>английский язык)</a:t>
            </a:r>
          </a:p>
          <a:p>
            <a:r>
              <a:rPr lang="ru-RU" b="1" dirty="0"/>
              <a:t>Конкурсы</a:t>
            </a:r>
          </a:p>
          <a:p>
            <a:r>
              <a:rPr lang="ru-RU" dirty="0"/>
              <a:t>• Конкурс научных работ и клинических случаев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Итоги</a:t>
            </a:r>
          </a:p>
          <a:p>
            <a:r>
              <a:rPr lang="ru-RU" dirty="0"/>
              <a:t>• Победители определены в каждой из трёх секций</a:t>
            </a:r>
            <a:br>
              <a:rPr lang="ru-RU" dirty="0"/>
            </a:br>
            <a:r>
              <a:rPr lang="ru-RU" dirty="0"/>
              <a:t>• Опубликован сборник материалов: </a:t>
            </a:r>
            <a:r>
              <a:rPr lang="ru-RU" b="1" dirty="0"/>
              <a:t>79 тезисов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94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2A68-E400-D383-1883-5ACEC1AC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6" y="233665"/>
            <a:ext cx="8769847" cy="544207"/>
          </a:xfrm>
        </p:spPr>
        <p:txBody>
          <a:bodyPr>
            <a:normAutofit fontScale="90000"/>
          </a:bodyPr>
          <a:lstStyle/>
          <a:p>
            <a:r>
              <a:rPr lang="en" dirty="0"/>
              <a:t>VIII </a:t>
            </a:r>
            <a:r>
              <a:rPr lang="ru-RU" dirty="0"/>
              <a:t>Терапевтический форум и Конференция молодых терапевтов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C7CCF-AFBB-E478-2236-AD5431AB0012}"/>
              </a:ext>
            </a:extLst>
          </p:cNvPr>
          <p:cNvSpPr txBox="1"/>
          <p:nvPr/>
        </p:nvSpPr>
        <p:spPr>
          <a:xfrm>
            <a:off x="324377" y="1084893"/>
            <a:ext cx="746231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22–23 мая 2025, Нижний Новгород</a:t>
            </a:r>
          </a:p>
          <a:p>
            <a:r>
              <a:rPr lang="ru-RU" sz="1400" dirty="0"/>
              <a:t>• Секцией МТ подготовлено </a:t>
            </a:r>
            <a:r>
              <a:rPr lang="ru-RU" sz="1400" b="1" dirty="0"/>
              <a:t>8 симпозиумов</a:t>
            </a:r>
            <a:endParaRPr lang="ru-RU" sz="1400" dirty="0"/>
          </a:p>
          <a:p>
            <a:r>
              <a:rPr lang="ru-RU" sz="1400" b="1" dirty="0"/>
              <a:t>Ключевые научные события</a:t>
            </a:r>
          </a:p>
          <a:p>
            <a:r>
              <a:rPr lang="ru-RU" sz="1400" dirty="0"/>
              <a:t>• Симпозиумы по ведению беременных, </a:t>
            </a:r>
            <a:r>
              <a:rPr lang="ru-RU" sz="1400" dirty="0" err="1"/>
              <a:t>мультиморбидности</a:t>
            </a:r>
            <a:r>
              <a:rPr lang="ru-RU" sz="1400" dirty="0"/>
              <a:t>, сердечно-сосудистому риску</a:t>
            </a:r>
            <a:br>
              <a:rPr lang="ru-RU" sz="1400" dirty="0"/>
            </a:br>
            <a:r>
              <a:rPr lang="ru-RU" sz="1400" dirty="0"/>
              <a:t>• Дебаты «Молодость и опыт»: антибиотики при ИЭ, статины &lt;40 лет, </a:t>
            </a:r>
            <a:r>
              <a:rPr lang="ru-RU" sz="1400" dirty="0" err="1"/>
              <a:t>гиперурикемия</a:t>
            </a:r>
            <a:br>
              <a:rPr lang="ru-RU" sz="1400" dirty="0"/>
            </a:br>
            <a:r>
              <a:rPr lang="ru-RU" sz="1400" dirty="0"/>
              <a:t>• Симпозиумы по ревматическим заболеваниям и формат «Митап — молодые молодым»</a:t>
            </a:r>
            <a:br>
              <a:rPr lang="ru-RU" sz="1400" dirty="0"/>
            </a:br>
            <a:r>
              <a:rPr lang="ru-RU" sz="1400" dirty="0"/>
              <a:t>• Постерная сессия молодых терапевтов</a:t>
            </a:r>
          </a:p>
          <a:p>
            <a:r>
              <a:rPr lang="ru-RU" sz="1400" b="1" dirty="0"/>
              <a:t>Конкурсы</a:t>
            </a:r>
          </a:p>
          <a:p>
            <a:r>
              <a:rPr lang="ru-RU" sz="1400" dirty="0"/>
              <a:t>• Конкурс «Лучший клинический случай»</a:t>
            </a:r>
            <a:br>
              <a:rPr lang="ru-RU" sz="1400" dirty="0"/>
            </a:br>
            <a:r>
              <a:rPr lang="ru-RU" sz="1400" dirty="0"/>
              <a:t>• Конкурс «Лучшая научная работа»</a:t>
            </a:r>
            <a:br>
              <a:rPr lang="ru-RU" sz="1400" dirty="0"/>
            </a:br>
            <a:r>
              <a:rPr lang="ru-RU" sz="1400" b="1" dirty="0"/>
              <a:t>Олимпиады</a:t>
            </a:r>
          </a:p>
          <a:p>
            <a:r>
              <a:rPr lang="ru-RU" sz="1400" dirty="0"/>
              <a:t>• Всероссийская олимпиада «Своя Игра»</a:t>
            </a:r>
            <a:br>
              <a:rPr lang="ru-RU" sz="1400" dirty="0"/>
            </a:br>
            <a:r>
              <a:rPr lang="ru-RU" sz="1400" dirty="0"/>
              <a:t>• Олимпиада по терапии </a:t>
            </a:r>
          </a:p>
          <a:p>
            <a:r>
              <a:rPr lang="ru-RU" sz="1400" b="1" dirty="0"/>
              <a:t>Образовательная часть</a:t>
            </a:r>
          </a:p>
          <a:p>
            <a:r>
              <a:rPr lang="ru-RU" sz="1400" dirty="0"/>
              <a:t>• Мастер-классы по СЛР: внезапная коронарная смерть, современные алгоритмы реанимации</a:t>
            </a:r>
          </a:p>
          <a:p>
            <a:r>
              <a:rPr lang="ru-RU" sz="1400" b="1" dirty="0"/>
              <a:t>Генеральная Ассамблея</a:t>
            </a:r>
          </a:p>
          <a:p>
            <a:r>
              <a:rPr lang="ru-RU" sz="1400" dirty="0"/>
              <a:t>• Заслушан и одобрен отчёт секции</a:t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b="1" dirty="0"/>
              <a:t>Избрано новое руководство:</a:t>
            </a:r>
            <a:br>
              <a:rPr lang="ru-RU" sz="1400" dirty="0"/>
            </a:br>
            <a:r>
              <a:rPr lang="ru-RU" sz="1400" dirty="0"/>
              <a:t> Председатель — В.С. Чулков</a:t>
            </a:r>
            <a:br>
              <a:rPr lang="ru-RU" sz="1400" dirty="0"/>
            </a:br>
            <a:r>
              <a:rPr lang="ru-RU" sz="1400" dirty="0"/>
              <a:t> Секретарь — М.Е. Жарова</a:t>
            </a:r>
          </a:p>
        </p:txBody>
      </p:sp>
      <p:pic>
        <p:nvPicPr>
          <p:cNvPr id="5" name="Рисунок 4" descr="Изображение выглядит как одежда, человек, в помещении, женщ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25BBB7D-3879-0B85-B768-5895553B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2" t="19955" r="13094"/>
          <a:stretch>
            <a:fillRect/>
          </a:stretch>
        </p:blipFill>
        <p:spPr>
          <a:xfrm>
            <a:off x="7352374" y="4113759"/>
            <a:ext cx="2695575" cy="1458882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Изображение выглядит как одежда, человек, обувь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091BE4-F9C1-350D-0957-4EC4005E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26" y="1868150"/>
            <a:ext cx="1635869" cy="2181159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одежда, человек, в помещении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A01A9D-DA11-336F-A92A-769EF2D27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226" y="566173"/>
            <a:ext cx="1650036" cy="1237527"/>
          </a:xfrm>
          <a:prstGeom prst="rect">
            <a:avLst/>
          </a:prstGeom>
          <a:ln>
            <a:solidFill>
              <a:srgbClr val="3444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558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НМОТ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2239</TotalTime>
  <Words>1281</Words>
  <Application>Microsoft Office PowerPoint</Application>
  <PresentationFormat>Произвольный</PresentationFormat>
  <Paragraphs>162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Open Sans</vt:lpstr>
      <vt:lpstr>PT Sans</vt:lpstr>
      <vt:lpstr>Calibri</vt:lpstr>
      <vt:lpstr>微软雅黑</vt:lpstr>
      <vt:lpstr>Wingdings</vt:lpstr>
      <vt:lpstr>Arial</vt:lpstr>
      <vt:lpstr>Helvetica</vt:lpstr>
      <vt:lpstr>Тема Office 2013–2022</vt:lpstr>
      <vt:lpstr>Годовой отчет о деятельности секции «Молодые терапевты» за 2025 год</vt:lpstr>
      <vt:lpstr>Презентация PowerPoint</vt:lpstr>
      <vt:lpstr>План на 2025 год</vt:lpstr>
      <vt:lpstr>План на 2025 год</vt:lpstr>
      <vt:lpstr>План на 2025 год</vt:lpstr>
      <vt:lpstr>3-ий Конгресс терапевтов СЗФО</vt:lpstr>
      <vt:lpstr>Участие в 23-м Европейском конгрессе терапевтов (ECIM 2025)</vt:lpstr>
      <vt:lpstr>Завадские чтения — Юбилейная XX конференция </vt:lpstr>
      <vt:lpstr>VIII Терапевтический форум и Конференция молодых терапевтов</vt:lpstr>
      <vt:lpstr>Клинические рекомендации для терапевтов</vt:lpstr>
      <vt:lpstr>Конгресс терапевтов Южного Федерального Округа </vt:lpstr>
      <vt:lpstr>20 Национальный конгресс терапевтов</vt:lpstr>
      <vt:lpstr>Создание группы в ВКонтакте</vt:lpstr>
      <vt:lpstr>Планы секции «Молодые терапевты» РНМОТ на 2026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Nasgul Kanatova</dc:creator>
  <cp:lastModifiedBy>NUR KIS</cp:lastModifiedBy>
  <cp:revision>21</cp:revision>
  <dcterms:created xsi:type="dcterms:W3CDTF">2023-10-06T20:04:28Z</dcterms:created>
  <dcterms:modified xsi:type="dcterms:W3CDTF">2025-12-11T09:50:32Z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F3C28BF7A88B4D9386EDD4A5634660A4_12</vt:lpwstr>
  </property>
</Properties>
</file>